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6" r:id="rId2"/>
    <p:sldId id="491" r:id="rId3"/>
    <p:sldId id="492" r:id="rId4"/>
    <p:sldId id="490" r:id="rId5"/>
    <p:sldId id="495" r:id="rId6"/>
    <p:sldId id="494" r:id="rId7"/>
    <p:sldId id="493" r:id="rId8"/>
  </p:sldIdLst>
  <p:sldSz cx="9144000" cy="6858000" type="screen4x3"/>
  <p:notesSz cx="6997700" cy="9283700"/>
  <p:defaultTextStyle>
    <a:defPPr>
      <a:defRPr lang="da-DK"/>
    </a:defPPr>
    <a:lvl1pPr algn="l" rtl="0" fontAlgn="base">
      <a:spcBef>
        <a:spcPct val="0"/>
      </a:spcBef>
      <a:spcAft>
        <a:spcPct val="0"/>
      </a:spcAft>
      <a:defRPr sz="1600" i="1" kern="1200">
        <a:solidFill>
          <a:srgbClr val="6E6E6F"/>
        </a:solidFill>
        <a:latin typeface="Verdana" pitchFamily="34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1600" i="1" kern="1200">
        <a:solidFill>
          <a:srgbClr val="6E6E6F"/>
        </a:solidFill>
        <a:latin typeface="Verdana" pitchFamily="34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1600" i="1" kern="1200">
        <a:solidFill>
          <a:srgbClr val="6E6E6F"/>
        </a:solidFill>
        <a:latin typeface="Verdana" pitchFamily="34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1600" i="1" kern="1200">
        <a:solidFill>
          <a:srgbClr val="6E6E6F"/>
        </a:solidFill>
        <a:latin typeface="Verdana" pitchFamily="34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1600" i="1" kern="1200">
        <a:solidFill>
          <a:srgbClr val="6E6E6F"/>
        </a:solidFill>
        <a:latin typeface="Verdana" pitchFamily="34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600" i="1" kern="1200">
        <a:solidFill>
          <a:srgbClr val="6E6E6F"/>
        </a:solidFill>
        <a:latin typeface="Verdana" pitchFamily="34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1600" i="1" kern="1200">
        <a:solidFill>
          <a:srgbClr val="6E6E6F"/>
        </a:solidFill>
        <a:latin typeface="Verdana" pitchFamily="34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1600" i="1" kern="1200">
        <a:solidFill>
          <a:srgbClr val="6E6E6F"/>
        </a:solidFill>
        <a:latin typeface="Verdana" pitchFamily="34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1600" i="1" kern="1200">
        <a:solidFill>
          <a:srgbClr val="6E6E6F"/>
        </a:solidFill>
        <a:latin typeface="Verdana" pitchFamily="34" charset="0"/>
        <a:ea typeface="+mn-ea"/>
        <a:cs typeface="Times New Roman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528">
          <p15:clr>
            <a:srgbClr val="A4A3A4"/>
          </p15:clr>
        </p15:guide>
        <p15:guide id="3" pos="52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5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vlf" initials="v" lastIdx="31" clrIdx="0"/>
  <p:cmAuthor id="1" name="Marko Aunedi" initials="M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0807"/>
    <a:srgbClr val="040404"/>
    <a:srgbClr val="6E6E6F"/>
    <a:srgbClr val="DC0217"/>
    <a:srgbClr val="4B4F55"/>
    <a:srgbClr val="C2C2C2"/>
    <a:srgbClr val="FFFFFF"/>
    <a:srgbClr val="E78E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61" autoAdjust="0"/>
    <p:restoredTop sz="82919" autoAdjust="0"/>
  </p:normalViewPr>
  <p:slideViewPr>
    <p:cSldViewPr>
      <p:cViewPr varScale="1">
        <p:scale>
          <a:sx n="97" d="100"/>
          <a:sy n="97" d="100"/>
        </p:scale>
        <p:origin x="1092" y="90"/>
      </p:cViewPr>
      <p:guideLst>
        <p:guide orient="horz" pos="4032"/>
        <p:guide pos="528"/>
        <p:guide pos="52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75" d="100"/>
          <a:sy n="75" d="100"/>
        </p:scale>
        <p:origin x="-2136" y="-84"/>
      </p:cViewPr>
      <p:guideLst>
        <p:guide orient="horz" pos="2924"/>
        <p:guide pos="220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1615" cy="464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6085" y="0"/>
            <a:ext cx="3031615" cy="464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890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995"/>
            <a:ext cx="3031615" cy="464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890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6085" y="8818995"/>
            <a:ext cx="3031615" cy="464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8E231112-DD4C-4492-9471-4CAE11ACE2A9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505690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1615" cy="464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6085" y="0"/>
            <a:ext cx="3031615" cy="464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9513" y="696913"/>
            <a:ext cx="4643437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2805" y="4409498"/>
            <a:ext cx="5132091" cy="41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noProof="0" smtClean="0"/>
              <a:t>Klik for at redigere teksttypografierne i masteren</a:t>
            </a:r>
          </a:p>
          <a:p>
            <a:pPr lvl="1"/>
            <a:r>
              <a:rPr lang="da-DK" noProof="0" smtClean="0"/>
              <a:t>Andet niveau</a:t>
            </a:r>
          </a:p>
          <a:p>
            <a:pPr lvl="2"/>
            <a:r>
              <a:rPr lang="da-DK" noProof="0" smtClean="0"/>
              <a:t>Tredje niveau</a:t>
            </a:r>
          </a:p>
          <a:p>
            <a:pPr lvl="3"/>
            <a:r>
              <a:rPr lang="da-DK" noProof="0" smtClean="0"/>
              <a:t>Fjerde niveau</a:t>
            </a:r>
          </a:p>
          <a:p>
            <a:pPr lvl="4"/>
            <a:r>
              <a:rPr lang="da-DK" noProof="0" smtClean="0"/>
              <a:t>Femte niveau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995"/>
            <a:ext cx="3031615" cy="464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6085" y="8818995"/>
            <a:ext cx="3031615" cy="464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B1753DC5-2598-4B7D-B45E-CE9B9F20C58C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989953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38ED54-11E9-400E-B839-2D7E0E71CE41}" type="slidenum">
              <a:rPr lang="da-DK" smtClean="0"/>
              <a:pPr/>
              <a:t>1</a:t>
            </a:fld>
            <a:endParaRPr lang="da-DK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84263" y="696913"/>
            <a:ext cx="3195637" cy="2397125"/>
          </a:xfrm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2805" y="3404370"/>
            <a:ext cx="5132091" cy="5183015"/>
          </a:xfrm>
          <a:noFill/>
          <a:ln/>
        </p:spPr>
        <p:txBody>
          <a:bodyPr/>
          <a:lstStyle/>
          <a:p>
            <a:pPr eaLnBrk="1" hangingPunct="1"/>
            <a:endParaRPr lang="en-US" sz="1000" dirty="0" smtClean="0"/>
          </a:p>
        </p:txBody>
      </p:sp>
    </p:spTree>
    <p:extLst>
      <p:ext uri="{BB962C8B-B14F-4D97-AF65-F5344CB8AC3E}">
        <p14:creationId xmlns:p14="http://schemas.microsoft.com/office/powerpoint/2010/main" val="34043746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5D76CC8F-3C2C-48F0-AE7B-8672177FAECC}" type="slidenum">
              <a:rPr lang="en-GB" i="1">
                <a:solidFill>
                  <a:srgbClr val="6E6E6F"/>
                </a:solidFill>
                <a:latin typeface="Verdana" pitchFamily="34" charset="0"/>
                <a:ea typeface="ＭＳ Ｐゴシック" pitchFamily="-80" charset="-128"/>
                <a:cs typeface="Times New Roman" pitchFamily="18" charset="0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GB" i="1" dirty="0">
              <a:solidFill>
                <a:srgbClr val="6E6E6F"/>
              </a:solidFill>
              <a:latin typeface="Verdana" pitchFamily="34" charset="0"/>
              <a:ea typeface="ＭＳ Ｐゴシック" pitchFamily="-80" charset="-128"/>
              <a:cs typeface="Times New Roman" pitchFamily="18" charset="0"/>
            </a:endParaRPr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8500"/>
            <a:ext cx="4638675" cy="3479800"/>
          </a:xfrm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028" y="4411370"/>
            <a:ext cx="5131647" cy="3972972"/>
          </a:xfrm>
          <a:noFill/>
          <a:ln/>
        </p:spPr>
        <p:txBody>
          <a:bodyPr/>
          <a:lstStyle/>
          <a:p>
            <a:endParaRPr lang="en-GB" dirty="0" smtClean="0">
              <a:latin typeface="Arial" pitchFamily="34" charset="0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799430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5D76CC8F-3C2C-48F0-AE7B-8672177FAECC}" type="slidenum">
              <a:rPr lang="en-GB" i="1">
                <a:solidFill>
                  <a:srgbClr val="6E6E6F"/>
                </a:solidFill>
                <a:latin typeface="Verdana" pitchFamily="34" charset="0"/>
                <a:ea typeface="ＭＳ Ｐゴシック" pitchFamily="-80" charset="-128"/>
                <a:cs typeface="Times New Roman" pitchFamily="18" charset="0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GB" i="1" dirty="0">
              <a:solidFill>
                <a:srgbClr val="6E6E6F"/>
              </a:solidFill>
              <a:latin typeface="Verdana" pitchFamily="34" charset="0"/>
              <a:ea typeface="ＭＳ Ｐゴシック" pitchFamily="-80" charset="-128"/>
              <a:cs typeface="Times New Roman" pitchFamily="18" charset="0"/>
            </a:endParaRPr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8500"/>
            <a:ext cx="4638675" cy="3479800"/>
          </a:xfrm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028" y="4411370"/>
            <a:ext cx="5131647" cy="3972972"/>
          </a:xfrm>
          <a:noFill/>
          <a:ln/>
        </p:spPr>
        <p:txBody>
          <a:bodyPr/>
          <a:lstStyle/>
          <a:p>
            <a:endParaRPr lang="en-GB" dirty="0" smtClean="0">
              <a:latin typeface="Arial" pitchFamily="34" charset="0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211265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5D76CC8F-3C2C-48F0-AE7B-8672177FAECC}" type="slidenum">
              <a:rPr lang="en-GB" i="1">
                <a:solidFill>
                  <a:srgbClr val="6E6E6F"/>
                </a:solidFill>
                <a:latin typeface="Verdana" pitchFamily="34" charset="0"/>
                <a:ea typeface="ＭＳ Ｐゴシック" pitchFamily="-80" charset="-128"/>
                <a:cs typeface="Times New Roman" pitchFamily="18" charset="0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GB" i="1" dirty="0">
              <a:solidFill>
                <a:srgbClr val="6E6E6F"/>
              </a:solidFill>
              <a:latin typeface="Verdana" pitchFamily="34" charset="0"/>
              <a:ea typeface="ＭＳ Ｐゴシック" pitchFamily="-80" charset="-128"/>
              <a:cs typeface="Times New Roman" pitchFamily="18" charset="0"/>
            </a:endParaRPr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8500"/>
            <a:ext cx="4638675" cy="3479800"/>
          </a:xfrm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028" y="4411370"/>
            <a:ext cx="5131647" cy="3972972"/>
          </a:xfrm>
          <a:noFill/>
          <a:ln/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dirty="0" smtClean="0">
              <a:latin typeface="Arial" pitchFamily="34" charset="0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501071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5D76CC8F-3C2C-48F0-AE7B-8672177FAECC}" type="slidenum">
              <a:rPr lang="en-GB" i="1">
                <a:solidFill>
                  <a:srgbClr val="6E6E6F"/>
                </a:solidFill>
                <a:latin typeface="Verdana" pitchFamily="34" charset="0"/>
                <a:ea typeface="ＭＳ Ｐゴシック" pitchFamily="-80" charset="-128"/>
                <a:cs typeface="Times New Roman" pitchFamily="18" charset="0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GB" i="1" dirty="0">
              <a:solidFill>
                <a:srgbClr val="6E6E6F"/>
              </a:solidFill>
              <a:latin typeface="Verdana" pitchFamily="34" charset="0"/>
              <a:ea typeface="ＭＳ Ｐゴシック" pitchFamily="-80" charset="-128"/>
              <a:cs typeface="Times New Roman" pitchFamily="18" charset="0"/>
            </a:endParaRPr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8500"/>
            <a:ext cx="4638675" cy="3479800"/>
          </a:xfrm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028" y="4411370"/>
            <a:ext cx="5131647" cy="3972972"/>
          </a:xfrm>
          <a:noFill/>
          <a:ln/>
        </p:spPr>
        <p:txBody>
          <a:bodyPr/>
          <a:lstStyle/>
          <a:p>
            <a:endParaRPr lang="en-GB" dirty="0" smtClean="0">
              <a:latin typeface="Arial" pitchFamily="34" charset="0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16871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5D76CC8F-3C2C-48F0-AE7B-8672177FAECC}" type="slidenum">
              <a:rPr lang="en-GB" i="1">
                <a:solidFill>
                  <a:srgbClr val="6E6E6F"/>
                </a:solidFill>
                <a:latin typeface="Verdana" pitchFamily="34" charset="0"/>
                <a:ea typeface="ＭＳ Ｐゴシック" pitchFamily="-80" charset="-128"/>
                <a:cs typeface="Times New Roman" pitchFamily="18" charset="0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GB" i="1" dirty="0">
              <a:solidFill>
                <a:srgbClr val="6E6E6F"/>
              </a:solidFill>
              <a:latin typeface="Verdana" pitchFamily="34" charset="0"/>
              <a:ea typeface="ＭＳ Ｐゴシック" pitchFamily="-80" charset="-128"/>
              <a:cs typeface="Times New Roman" pitchFamily="18" charset="0"/>
            </a:endParaRPr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8500"/>
            <a:ext cx="4638675" cy="3479800"/>
          </a:xfrm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028" y="4411370"/>
            <a:ext cx="5131647" cy="3972972"/>
          </a:xfrm>
          <a:noFill/>
          <a:ln/>
        </p:spPr>
        <p:txBody>
          <a:bodyPr/>
          <a:lstStyle/>
          <a:p>
            <a:endParaRPr lang="en-GB" dirty="0" smtClean="0">
              <a:latin typeface="Arial" pitchFamily="34" charset="0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881589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0" descr="Front_Top_A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86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7" descr="IMP_Logo_White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838200" y="152400"/>
            <a:ext cx="2514600" cy="66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22"/>
          <p:cNvSpPr>
            <a:spLocks noChangeArrowheads="1"/>
          </p:cNvSpPr>
          <p:nvPr userDrawn="1"/>
        </p:nvSpPr>
        <p:spPr bwMode="auto">
          <a:xfrm>
            <a:off x="857250" y="3429000"/>
            <a:ext cx="75247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>
              <a:defRPr/>
            </a:pPr>
            <a:endParaRPr lang="en-US" sz="3900" i="0" dirty="0">
              <a:solidFill>
                <a:srgbClr val="C51538"/>
              </a:solidFill>
              <a:latin typeface="Impact" pitchFamily="34" charset="0"/>
            </a:endParaRP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838200" y="2438400"/>
            <a:ext cx="7543800" cy="533400"/>
          </a:xfrm>
        </p:spPr>
        <p:txBody>
          <a:bodyPr anchor="t"/>
          <a:lstStyle>
            <a:lvl1pPr>
              <a:defRPr sz="3900"/>
            </a:lvl1pPr>
          </a:lstStyle>
          <a:p>
            <a:r>
              <a:rPr lang="da-DK"/>
              <a:t>Click to edit Master title style</a:t>
            </a:r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838200" y="5562600"/>
            <a:ext cx="7543800" cy="228600"/>
          </a:xfrm>
        </p:spPr>
        <p:txBody>
          <a:bodyPr/>
          <a:lstStyle>
            <a:lvl1pPr>
              <a:defRPr sz="1600"/>
            </a:lvl1pPr>
          </a:lstStyle>
          <a:p>
            <a:r>
              <a:rPr lang="da-DK"/>
              <a:t>Name of speaker</a:t>
            </a:r>
          </a:p>
        </p:txBody>
      </p:sp>
      <p:sp>
        <p:nvSpPr>
          <p:cNvPr id="7" name="Rectangle 9"/>
          <p:cNvSpPr>
            <a:spLocks noGrp="1" noChangeArrowheads="1"/>
          </p:cNvSpPr>
          <p:nvPr>
            <p:ph type="ftr" sz="quarter" idx="10"/>
          </p:nvPr>
        </p:nvSpPr>
        <p:spPr bwMode="auto">
          <a:xfrm>
            <a:off x="838200" y="6553200"/>
            <a:ext cx="7543800" cy="2286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600" i="0">
                <a:solidFill>
                  <a:srgbClr val="6A6F77"/>
                </a:solidFill>
              </a:defRPr>
            </a:lvl1pPr>
          </a:lstStyle>
          <a:p>
            <a:pPr>
              <a:defRPr/>
            </a:pPr>
            <a:r>
              <a:rPr lang="da-DK" smtClean="0"/>
              <a:t>sdfgafgafga</a:t>
            </a:r>
            <a:endParaRPr lang="da-DK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sldNum" sz="quarter" idx="11"/>
          </p:nvPr>
        </p:nvSpPr>
        <p:spPr bwMode="auto">
          <a:xfrm>
            <a:off x="8610600" y="6648450"/>
            <a:ext cx="419100" cy="1524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600" i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F8526887-1804-40F9-8345-83C17D5B5FCB}" type="slidenum">
              <a:rPr lang="da-DK"/>
              <a:pPr>
                <a:defRPr/>
              </a:pPr>
              <a:t>‹#›</a:t>
            </a:fld>
            <a:endParaRPr lang="da-DK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6050" y="609600"/>
            <a:ext cx="18859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609600"/>
            <a:ext cx="55054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09600"/>
            <a:ext cx="7543800" cy="638175"/>
          </a:xfrm>
        </p:spPr>
        <p:txBody>
          <a:bodyPr/>
          <a:lstStyle>
            <a:lvl1pPr>
              <a:defRPr sz="3200"/>
            </a:lvl1pPr>
          </a:lstStyle>
          <a:p>
            <a:r>
              <a:rPr lang="en-GB" noProof="0" dirty="0" smtClean="0"/>
              <a:t>Click to edit Master title style</a:t>
            </a:r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943100"/>
            <a:ext cx="3695700" cy="4457700"/>
          </a:xfrm>
        </p:spPr>
        <p:txBody>
          <a:bodyPr>
            <a:normAutofit/>
          </a:bodyPr>
          <a:lstStyle>
            <a:lvl1pPr>
              <a:defRPr sz="2800"/>
            </a:lvl1pPr>
            <a:lvl2pPr marL="536575" indent="-177800"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GB" noProof="0" dirty="0" smtClean="0"/>
              <a:t>Click to edit Master text styles</a:t>
            </a:r>
          </a:p>
          <a:p>
            <a:pPr lvl="1"/>
            <a:r>
              <a:rPr lang="en-GB" noProof="0" dirty="0" smtClean="0"/>
              <a:t>Second level</a:t>
            </a:r>
          </a:p>
          <a:p>
            <a:pPr lvl="2"/>
            <a:r>
              <a:rPr lang="en-GB" noProof="0" dirty="0" smtClean="0"/>
              <a:t>Third level</a:t>
            </a:r>
          </a:p>
          <a:p>
            <a:pPr lvl="3"/>
            <a:r>
              <a:rPr lang="en-GB" noProof="0" dirty="0" smtClean="0"/>
              <a:t>Fourth level</a:t>
            </a:r>
          </a:p>
          <a:p>
            <a:pPr lvl="4"/>
            <a:r>
              <a:rPr lang="en-GB" noProof="0" dirty="0" smtClean="0"/>
              <a:t>Fifth level</a:t>
            </a:r>
            <a:endParaRPr lang="en-GB" noProof="0" dirty="0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86300" y="1943100"/>
            <a:ext cx="3695700" cy="4457700"/>
          </a:xfrm>
        </p:spPr>
        <p:txBody>
          <a:bodyPr/>
          <a:lstStyle/>
          <a:p>
            <a:pPr lvl="0"/>
            <a:endParaRPr lang="en-GB" noProof="0" dirty="0" smtClean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8286776" y="6429396"/>
            <a:ext cx="7143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3FC5390A-FB2B-4623-B897-4B9A3E40A64F}" type="slidenum">
              <a:rPr lang="en-GB" sz="1400" smtClean="0">
                <a:latin typeface="+mn-lt"/>
              </a:rPr>
              <a:pPr algn="r"/>
              <a:t>‹#›</a:t>
            </a:fld>
            <a:endParaRPr lang="en-GB" sz="1400" dirty="0">
              <a:latin typeface="+mn-lt"/>
            </a:endParaRPr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Box 3"/>
          <p:cNvSpPr txBox="1"/>
          <p:nvPr userDrawn="1"/>
        </p:nvSpPr>
        <p:spPr>
          <a:xfrm>
            <a:off x="8286776" y="6429396"/>
            <a:ext cx="7143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3FC5390A-FB2B-4623-B897-4B9A3E40A64F}" type="slidenum">
              <a:rPr lang="en-GB" sz="1400" smtClean="0">
                <a:latin typeface="+mn-lt"/>
              </a:rPr>
              <a:pPr algn="r"/>
              <a:t>‹#›</a:t>
            </a:fld>
            <a:endParaRPr lang="en-GB" sz="1400" dirty="0">
              <a:latin typeface="+mn-lt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43100"/>
            <a:ext cx="3695700" cy="4457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943100"/>
            <a:ext cx="3695700" cy="4457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39" descr="Second_Top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9144000" cy="147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Rectangle 25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609600"/>
            <a:ext cx="75438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a-DK" smtClean="0"/>
              <a:t>Click to edit Master title style</a:t>
            </a:r>
          </a:p>
        </p:txBody>
      </p:sp>
      <p:sp>
        <p:nvSpPr>
          <p:cNvPr id="11268" name="Rectangle 26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43100"/>
            <a:ext cx="7543800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</a:p>
        </p:txBody>
      </p:sp>
      <p:pic>
        <p:nvPicPr>
          <p:cNvPr id="11269" name="Picture 40" descr="IMP_Logo_2Colour"/>
          <p:cNvPicPr>
            <a:picLocks noChangeAspect="1" noChangeArrowheads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142844" y="120650"/>
            <a:ext cx="152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 userDrawn="1"/>
        </p:nvSpPr>
        <p:spPr>
          <a:xfrm>
            <a:off x="8286776" y="6429396"/>
            <a:ext cx="7143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3FC5390A-FB2B-4623-B897-4B9A3E40A64F}" type="slidenum">
              <a:rPr lang="en-GB" sz="1400" smtClean="0">
                <a:latin typeface="+mn-lt"/>
              </a:rPr>
              <a:pPr algn="r"/>
              <a:t>‹#›</a:t>
            </a:fld>
            <a:endParaRPr lang="en-GB" sz="1400" dirty="0"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  <p:sldLayoutId id="2147483716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C51538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C51538"/>
          </a:solidFill>
          <a:latin typeface="Impac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C51538"/>
          </a:solidFill>
          <a:latin typeface="Impac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C51538"/>
          </a:solidFill>
          <a:latin typeface="Impac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C51538"/>
          </a:solidFill>
          <a:latin typeface="Impac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rgbClr val="C51538"/>
          </a:solidFill>
          <a:latin typeface="Impac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rgbClr val="C51538"/>
          </a:solidFill>
          <a:latin typeface="Impac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rgbClr val="C51538"/>
          </a:solidFill>
          <a:latin typeface="Impac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rgbClr val="C51538"/>
          </a:solidFill>
          <a:latin typeface="Impac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>
          <a:solidFill>
            <a:srgbClr val="4B4F55"/>
          </a:solidFill>
          <a:latin typeface="+mn-lt"/>
          <a:ea typeface="+mn-ea"/>
          <a:cs typeface="+mn-cs"/>
        </a:defRPr>
      </a:lvl1pPr>
      <a:lvl2pPr marL="571500" indent="-1905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rgbClr val="4B4F55"/>
          </a:solidFill>
          <a:latin typeface="+mn-lt"/>
        </a:defRPr>
      </a:lvl2pPr>
      <a:lvl3pPr marL="952500" indent="-1905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rgbClr val="4B4F55"/>
          </a:solidFill>
          <a:latin typeface="+mn-lt"/>
        </a:defRPr>
      </a:lvl3pPr>
      <a:lvl4pPr marL="1333500" indent="-1905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1400">
          <a:solidFill>
            <a:srgbClr val="4B4F55"/>
          </a:solidFill>
          <a:latin typeface="+mn-lt"/>
        </a:defRPr>
      </a:lvl4pPr>
      <a:lvl5pPr marL="1727200" indent="-203200" algn="l" rtl="0" eaLnBrk="0" fontAlgn="base" hangingPunct="0">
        <a:spcBef>
          <a:spcPct val="20000"/>
        </a:spcBef>
        <a:spcAft>
          <a:spcPct val="0"/>
        </a:spcAft>
        <a:buChar char="°"/>
        <a:defRPr sz="1400">
          <a:solidFill>
            <a:srgbClr val="4B4F55"/>
          </a:solidFill>
          <a:latin typeface="+mn-lt"/>
        </a:defRPr>
      </a:lvl5pPr>
      <a:lvl6pPr marL="2184400" indent="-203200" algn="l" rtl="0" fontAlgn="base">
        <a:spcBef>
          <a:spcPct val="20000"/>
        </a:spcBef>
        <a:spcAft>
          <a:spcPct val="0"/>
        </a:spcAft>
        <a:buChar char="°"/>
        <a:defRPr sz="1400">
          <a:solidFill>
            <a:srgbClr val="4B4F55"/>
          </a:solidFill>
          <a:latin typeface="+mn-lt"/>
        </a:defRPr>
      </a:lvl6pPr>
      <a:lvl7pPr marL="2641600" indent="-203200" algn="l" rtl="0" fontAlgn="base">
        <a:spcBef>
          <a:spcPct val="20000"/>
        </a:spcBef>
        <a:spcAft>
          <a:spcPct val="0"/>
        </a:spcAft>
        <a:buChar char="°"/>
        <a:defRPr sz="1400">
          <a:solidFill>
            <a:srgbClr val="4B4F55"/>
          </a:solidFill>
          <a:latin typeface="+mn-lt"/>
        </a:defRPr>
      </a:lvl7pPr>
      <a:lvl8pPr marL="3098800" indent="-203200" algn="l" rtl="0" fontAlgn="base">
        <a:spcBef>
          <a:spcPct val="20000"/>
        </a:spcBef>
        <a:spcAft>
          <a:spcPct val="0"/>
        </a:spcAft>
        <a:buChar char="°"/>
        <a:defRPr sz="1400">
          <a:solidFill>
            <a:srgbClr val="4B4F55"/>
          </a:solidFill>
          <a:latin typeface="+mn-lt"/>
        </a:defRPr>
      </a:lvl8pPr>
      <a:lvl9pPr marL="3556000" indent="-203200" algn="l" rtl="0" fontAlgn="base">
        <a:spcBef>
          <a:spcPct val="20000"/>
        </a:spcBef>
        <a:spcAft>
          <a:spcPct val="0"/>
        </a:spcAft>
        <a:buChar char="°"/>
        <a:defRPr sz="1400">
          <a:solidFill>
            <a:srgbClr val="4B4F55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438400"/>
            <a:ext cx="7543800" cy="2133600"/>
          </a:xfrm>
          <a:noFill/>
        </p:spPr>
        <p:txBody>
          <a:bodyPr/>
          <a:lstStyle/>
          <a:p>
            <a:pPr algn="ctr" eaLnBrk="1" hangingPunct="1"/>
            <a:r>
              <a:rPr lang="en-GB" sz="2800" dirty="0" smtClean="0">
                <a:latin typeface="+mn-lt"/>
              </a:rPr>
              <a:t/>
            </a:r>
            <a:br>
              <a:rPr lang="en-GB" sz="2800" dirty="0" smtClean="0">
                <a:latin typeface="+mn-lt"/>
              </a:rPr>
            </a:br>
            <a:r>
              <a:rPr lang="en-GB" sz="4000" dirty="0" smtClean="0"/>
              <a:t>Welsh power system studies</a:t>
            </a:r>
            <a:br>
              <a:rPr lang="en-GB" sz="4000" dirty="0" smtClean="0"/>
            </a:br>
            <a:r>
              <a:rPr lang="en-GB" sz="2400" dirty="0" smtClean="0">
                <a:latin typeface="+mn-lt"/>
              </a:rPr>
              <a:t>Key outputs from case studies</a:t>
            </a:r>
            <a:endParaRPr lang="en-GB" sz="1600" b="1" dirty="0" smtClean="0">
              <a:latin typeface="+mn-lt"/>
            </a:endParaRPr>
          </a:p>
        </p:txBody>
      </p:sp>
      <p:sp>
        <p:nvSpPr>
          <p:cNvPr id="14339" name="Rectangle 15"/>
          <p:cNvSpPr>
            <a:spLocks noGrp="1" noChangeArrowheads="1"/>
          </p:cNvSpPr>
          <p:nvPr>
            <p:ph type="subTitle" idx="1"/>
          </p:nvPr>
        </p:nvSpPr>
        <p:spPr>
          <a:xfrm>
            <a:off x="838200" y="4952008"/>
            <a:ext cx="7543800" cy="1357312"/>
          </a:xfrm>
        </p:spPr>
        <p:txBody>
          <a:bodyPr/>
          <a:lstStyle/>
          <a:p>
            <a:pPr marL="0" indent="0" algn="ctr" eaLnBrk="1" hangingPunct="1"/>
            <a:r>
              <a:rPr lang="en-GB" sz="2800" dirty="0" smtClean="0"/>
              <a:t>Imperial College London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Scenarios</a:t>
            </a:r>
            <a:endParaRPr lang="en-GB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670264"/>
              </p:ext>
            </p:extLst>
          </p:nvPr>
        </p:nvGraphicFramePr>
        <p:xfrm>
          <a:off x="650100" y="1484784"/>
          <a:ext cx="7920000" cy="4980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00"/>
                <a:gridCol w="2160000"/>
                <a:gridCol w="5040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i="1" dirty="0" smtClean="0"/>
                        <a:t>No.</a:t>
                      </a:r>
                      <a:endParaRPr lang="en-GB" i="1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i="1" dirty="0" smtClean="0"/>
                        <a:t>Scenario</a:t>
                      </a:r>
                      <a:endParaRPr lang="en-GB" i="1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i="1" dirty="0" smtClean="0"/>
                        <a:t>Notes</a:t>
                      </a:r>
                      <a:endParaRPr lang="en-GB" i="1" dirty="0"/>
                    </a:p>
                  </a:txBody>
                  <a:tcPr marL="36000" marR="36000" marT="36000" marB="3600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Central*</a:t>
                      </a:r>
                      <a:endParaRPr lang="en-GB" baseline="300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Similar to 100g/kWh scenario for 2030 GB system from</a:t>
                      </a:r>
                      <a:r>
                        <a:rPr lang="en-GB" sz="1200" baseline="0" dirty="0" smtClean="0"/>
                        <a:t> 2015 </a:t>
                      </a:r>
                      <a:r>
                        <a:rPr lang="en-GB" sz="1200" dirty="0" smtClean="0"/>
                        <a:t>flexibility study (includes </a:t>
                      </a:r>
                      <a:r>
                        <a:rPr lang="en-GB" sz="1200" dirty="0" err="1" smtClean="0"/>
                        <a:t>Wylfa</a:t>
                      </a:r>
                      <a:r>
                        <a:rPr lang="en-GB" sz="1200" baseline="0" dirty="0" smtClean="0"/>
                        <a:t>, 2.7 GW, no tidal lagoons</a:t>
                      </a:r>
                      <a:r>
                        <a:rPr lang="en-GB" sz="1200" dirty="0" smtClean="0"/>
                        <a:t>)</a:t>
                      </a:r>
                      <a:endParaRPr lang="en-GB" sz="1200" dirty="0"/>
                    </a:p>
                  </a:txBody>
                  <a:tcPr marL="36000" marR="36000" marT="36000" marB="3600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Swansea</a:t>
                      </a:r>
                      <a:endParaRPr lang="en-GB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‘Central’ with Swansea tidal lagoon (320 MW) replacing onshore wind outside Wales</a:t>
                      </a:r>
                      <a:endParaRPr lang="en-GB" sz="1200" dirty="0"/>
                    </a:p>
                  </a:txBody>
                  <a:tcPr marL="36000" marR="36000" marT="36000" marB="3600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Swansea + Cardiff</a:t>
                      </a:r>
                      <a:endParaRPr lang="en-GB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As</a:t>
                      </a:r>
                      <a:r>
                        <a:rPr lang="en-GB" sz="1200" baseline="0" dirty="0" smtClean="0"/>
                        <a:t> in ‘Swansea’ plus </a:t>
                      </a:r>
                      <a:r>
                        <a:rPr lang="en-GB" sz="1200" dirty="0" smtClean="0"/>
                        <a:t>Cardiff tidal lagoon (3.24 GW) replacing nuclear generation outside Wales</a:t>
                      </a:r>
                      <a:endParaRPr lang="en-GB" sz="1200" dirty="0"/>
                    </a:p>
                  </a:txBody>
                  <a:tcPr marL="36000" marR="36000" marT="36000" marB="3600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No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Wylfa</a:t>
                      </a:r>
                      <a:endParaRPr lang="en-GB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‘Central’ without </a:t>
                      </a:r>
                      <a:r>
                        <a:rPr lang="en-GB" sz="1200" dirty="0" err="1" smtClean="0"/>
                        <a:t>Wylfa</a:t>
                      </a:r>
                      <a:r>
                        <a:rPr lang="en-GB" sz="1200" baseline="0" dirty="0" smtClean="0"/>
                        <a:t>, but with 2.7 GW more nuclear capacity outside Wales</a:t>
                      </a:r>
                      <a:endParaRPr lang="en-GB" sz="1200" dirty="0"/>
                    </a:p>
                  </a:txBody>
                  <a:tcPr marL="36000" marR="36000" marT="36000" marB="3600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GG</a:t>
                      </a:r>
                      <a:r>
                        <a:rPr lang="en-GB" baseline="0" dirty="0" smtClean="0"/>
                        <a:t> High PV</a:t>
                      </a:r>
                      <a:endParaRPr lang="en-GB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High PV penetration: 40 GW of PV (vs. 20 GW in ‘Central’);</a:t>
                      </a:r>
                      <a:r>
                        <a:rPr lang="en-GB" sz="1200" baseline="0" dirty="0" smtClean="0"/>
                        <a:t> </a:t>
                      </a:r>
                      <a:r>
                        <a:rPr lang="en-GB" sz="1200" dirty="0" smtClean="0"/>
                        <a:t>all additional solar beyond ‘Central’ is at LV across the UK (distributed in proportion to population)</a:t>
                      </a:r>
                      <a:endParaRPr lang="en-GB" sz="1200" dirty="0"/>
                    </a:p>
                  </a:txBody>
                  <a:tcPr marL="36000" marR="36000" marT="36000" marB="3600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6</a:t>
                      </a:r>
                      <a:endParaRPr lang="en-GB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GG High PV + </a:t>
                      </a:r>
                      <a:r>
                        <a:rPr lang="en-GB" dirty="0" err="1" smtClean="0"/>
                        <a:t>DSt</a:t>
                      </a:r>
                      <a:endParaRPr lang="en-GB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As in ‘GG High PV’</a:t>
                      </a:r>
                      <a:r>
                        <a:rPr lang="en-GB" sz="1200" baseline="0" dirty="0" smtClean="0"/>
                        <a:t> plus a</a:t>
                      </a:r>
                      <a:r>
                        <a:rPr lang="en-GB" sz="1200" dirty="0" smtClean="0"/>
                        <a:t>ssuming 1</a:t>
                      </a:r>
                      <a:r>
                        <a:rPr lang="en-GB" sz="1200" baseline="0" dirty="0" smtClean="0"/>
                        <a:t> kW / 2 kWh of additional battery storage per </a:t>
                      </a:r>
                      <a:r>
                        <a:rPr lang="en-GB" sz="1200" dirty="0" smtClean="0"/>
                        <a:t>each 4 kW of domestic PV</a:t>
                      </a:r>
                      <a:endParaRPr lang="en-GB" sz="1200" dirty="0"/>
                    </a:p>
                  </a:txBody>
                  <a:tcPr marL="36000" marR="36000" marT="36000" marB="3600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7</a:t>
                      </a:r>
                      <a:endParaRPr lang="en-GB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Low Demand</a:t>
                      </a:r>
                      <a:endParaRPr lang="en-GB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20% reduction of demand across the board (proxy for low electrification)</a:t>
                      </a:r>
                      <a:endParaRPr lang="en-GB" sz="1200" dirty="0"/>
                    </a:p>
                  </a:txBody>
                  <a:tcPr marL="36000" marR="36000" marT="36000" marB="3600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8</a:t>
                      </a:r>
                      <a:endParaRPr lang="en-GB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High Demand*</a:t>
                      </a:r>
                      <a:endParaRPr lang="en-GB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/>
                        <a:t>20% increase of demand across the board (proxy for high electrification)</a:t>
                      </a:r>
                    </a:p>
                  </a:txBody>
                  <a:tcPr marL="36000" marR="36000" marT="36000" marB="3600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9</a:t>
                      </a:r>
                      <a:endParaRPr lang="en-GB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Low Wind</a:t>
                      </a:r>
                      <a:endParaRPr lang="en-GB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All additional onshore wind from today is in Scotland (up to 15 GW total), plus 18 GW of offshore (vs. 22+20 in ‘Central’). Compensated by increased nuclear outside of Wales </a:t>
                      </a:r>
                      <a:endParaRPr lang="en-GB" sz="1200" dirty="0"/>
                    </a:p>
                  </a:txBody>
                  <a:tcPr marL="36000" marR="36000" marT="36000" marB="3600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10</a:t>
                      </a:r>
                      <a:endParaRPr lang="en-GB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Coal -&gt; CCGT</a:t>
                      </a:r>
                      <a:endParaRPr lang="en-GB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Replacement of </a:t>
                      </a:r>
                      <a:r>
                        <a:rPr lang="en-GB" sz="1200" dirty="0" err="1" smtClean="0"/>
                        <a:t>Aberthaw</a:t>
                      </a:r>
                      <a:r>
                        <a:rPr lang="en-GB" sz="1200" dirty="0" smtClean="0"/>
                        <a:t> (1,569 MW) and</a:t>
                      </a:r>
                      <a:r>
                        <a:rPr lang="en-GB" sz="1200" baseline="0" dirty="0" smtClean="0"/>
                        <a:t> </a:t>
                      </a:r>
                      <a:r>
                        <a:rPr lang="en-GB" sz="1200" baseline="0" dirty="0" err="1" smtClean="0"/>
                        <a:t>Uskmouth</a:t>
                      </a:r>
                      <a:r>
                        <a:rPr lang="en-GB" sz="1200" baseline="0" dirty="0" smtClean="0"/>
                        <a:t> (363 MW) coal plants with same size CCGT generation</a:t>
                      </a:r>
                      <a:endParaRPr lang="en-GB" sz="1200" dirty="0"/>
                    </a:p>
                  </a:txBody>
                  <a:tcPr marL="36000" marR="36000" marT="36000" marB="36000" anchor="ctr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50100" y="6465144"/>
            <a:ext cx="60821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latin typeface="+mn-lt"/>
              </a:rPr>
              <a:t>* Scenarios also run for CCGT load factor </a:t>
            </a:r>
            <a:r>
              <a:rPr lang="en-GB" sz="1400" dirty="0">
                <a:latin typeface="+mn-lt"/>
              </a:rPr>
              <a:t>limited </a:t>
            </a:r>
            <a:r>
              <a:rPr lang="en-GB" sz="1400" dirty="0" smtClean="0">
                <a:latin typeface="+mn-lt"/>
              </a:rPr>
              <a:t>at 60%</a:t>
            </a:r>
            <a:endParaRPr lang="en-GB" sz="1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47807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4008" y="2241248"/>
            <a:ext cx="4377971" cy="3420000"/>
          </a:xfrm>
          <a:prstGeom prst="rect">
            <a:avLst/>
          </a:prstGeom>
        </p:spPr>
      </p:pic>
      <p:sp>
        <p:nvSpPr>
          <p:cNvPr id="5" name="Rectangle 5"/>
          <p:cNvSpPr txBox="1">
            <a:spLocks noChangeArrowheads="1"/>
          </p:cNvSpPr>
          <p:nvPr/>
        </p:nvSpPr>
        <p:spPr bwMode="auto">
          <a:xfrm>
            <a:off x="990600" y="548680"/>
            <a:ext cx="7543800" cy="710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rm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3200" i="0" dirty="0" smtClean="0">
                <a:solidFill>
                  <a:srgbClr val="C51538"/>
                </a:solidFill>
                <a:latin typeface="Impact"/>
              </a:rPr>
              <a:t>Generation capacity mix</a:t>
            </a:r>
            <a:endParaRPr lang="en-GB" sz="3200" i="0" dirty="0">
              <a:solidFill>
                <a:srgbClr val="C51538"/>
              </a:solidFill>
              <a:latin typeface="Impact"/>
              <a:ea typeface="+mn-ea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06371" y="5661248"/>
            <a:ext cx="33143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tx1"/>
                </a:solidFill>
                <a:latin typeface="+mn-lt"/>
              </a:rPr>
              <a:t>Note: 2 GW of storage in Wales is existing pumped-hydro. </a:t>
            </a:r>
          </a:p>
          <a:p>
            <a:r>
              <a:rPr lang="en-GB" dirty="0" smtClean="0">
                <a:solidFill>
                  <a:schemeClr val="tx1"/>
                </a:solidFill>
                <a:latin typeface="+mn-lt"/>
              </a:rPr>
              <a:t>OCGT capacity is incorrect: Marko is amending.</a:t>
            </a:r>
            <a:endParaRPr lang="en-GB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241248"/>
            <a:ext cx="4924060" cy="34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72971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4008" y="2025224"/>
            <a:ext cx="4377971" cy="3420000"/>
          </a:xfrm>
          <a:prstGeom prst="rect">
            <a:avLst/>
          </a:prstGeom>
        </p:spPr>
      </p:pic>
      <p:sp>
        <p:nvSpPr>
          <p:cNvPr id="5" name="Rectangle 5"/>
          <p:cNvSpPr txBox="1">
            <a:spLocks noChangeArrowheads="1"/>
          </p:cNvSpPr>
          <p:nvPr/>
        </p:nvSpPr>
        <p:spPr bwMode="auto">
          <a:xfrm>
            <a:off x="990600" y="548680"/>
            <a:ext cx="7543800" cy="710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rm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3200" i="0" dirty="0" smtClean="0">
                <a:solidFill>
                  <a:srgbClr val="C51538"/>
                </a:solidFill>
                <a:latin typeface="Impact"/>
              </a:rPr>
              <a:t>Annual generation output</a:t>
            </a:r>
            <a:endParaRPr lang="en-GB" sz="3200" i="0" dirty="0">
              <a:solidFill>
                <a:srgbClr val="C51538"/>
              </a:solidFill>
              <a:latin typeface="Impact"/>
              <a:ea typeface="+mn-ea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220072" y="5445224"/>
            <a:ext cx="33143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accent1"/>
                </a:solidFill>
                <a:latin typeface="+mn-lt"/>
              </a:rPr>
              <a:t>→ Power generation in Wales more than double of Welsh demand (except without </a:t>
            </a:r>
            <a:r>
              <a:rPr lang="en-GB" dirty="0" err="1" smtClean="0">
                <a:solidFill>
                  <a:schemeClr val="accent1"/>
                </a:solidFill>
                <a:latin typeface="+mn-lt"/>
              </a:rPr>
              <a:t>Wylfa</a:t>
            </a:r>
            <a:r>
              <a:rPr lang="en-GB" dirty="0" smtClean="0">
                <a:solidFill>
                  <a:schemeClr val="accent1"/>
                </a:solidFill>
                <a:latin typeface="+mn-lt"/>
              </a:rPr>
              <a:t>)</a:t>
            </a:r>
            <a:endParaRPr lang="en-GB" dirty="0">
              <a:solidFill>
                <a:schemeClr val="accent1"/>
              </a:solidFill>
              <a:latin typeface="+mn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025224"/>
            <a:ext cx="4924060" cy="34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84542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 txBox="1">
            <a:spLocks noChangeArrowheads="1"/>
          </p:cNvSpPr>
          <p:nvPr/>
        </p:nvSpPr>
        <p:spPr bwMode="auto">
          <a:xfrm>
            <a:off x="990600" y="548680"/>
            <a:ext cx="7543800" cy="710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rm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3200" i="0" dirty="0" smtClean="0">
                <a:solidFill>
                  <a:srgbClr val="C51538"/>
                </a:solidFill>
                <a:latin typeface="Impact"/>
              </a:rPr>
              <a:t>Annual carbon emissions (absolute)</a:t>
            </a:r>
            <a:endParaRPr lang="en-GB" sz="3200" i="0" dirty="0">
              <a:solidFill>
                <a:srgbClr val="C51538"/>
              </a:solidFill>
              <a:latin typeface="Impact"/>
              <a:ea typeface="+mn-ea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9409" y="1556792"/>
            <a:ext cx="6706181" cy="3603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6927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606627"/>
            <a:ext cx="7206097" cy="3603048"/>
          </a:xfrm>
          <a:prstGeom prst="rect">
            <a:avLst/>
          </a:prstGeom>
        </p:spPr>
      </p:pic>
      <p:sp>
        <p:nvSpPr>
          <p:cNvPr id="5" name="Rectangle 5"/>
          <p:cNvSpPr txBox="1">
            <a:spLocks noChangeArrowheads="1"/>
          </p:cNvSpPr>
          <p:nvPr/>
        </p:nvSpPr>
        <p:spPr bwMode="auto">
          <a:xfrm>
            <a:off x="990600" y="548680"/>
            <a:ext cx="7543800" cy="710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rm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3200" i="0" dirty="0" smtClean="0">
                <a:solidFill>
                  <a:srgbClr val="C51538"/>
                </a:solidFill>
                <a:latin typeface="Impact"/>
              </a:rPr>
              <a:t>Annual carbon emissions (relative)</a:t>
            </a:r>
            <a:endParaRPr lang="en-GB" sz="3200" i="0" dirty="0">
              <a:solidFill>
                <a:srgbClr val="C51538"/>
              </a:solidFill>
              <a:latin typeface="Impact"/>
              <a:ea typeface="+mn-ea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87624" y="2574234"/>
            <a:ext cx="25143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chemeClr val="accent1"/>
                </a:solidFill>
                <a:latin typeface="+mn-lt"/>
              </a:rPr>
              <a:t>GB emission target kept fixed</a:t>
            </a:r>
            <a:endParaRPr lang="en-GB" sz="1400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070593" y="5230524"/>
            <a:ext cx="28083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schemeClr val="accent1"/>
                </a:solidFill>
                <a:latin typeface="+mn-lt"/>
              </a:rPr>
              <a:t>→ Welsh carbon intensity higher than GB average (proportionately higher share of existing CCGT than share of demand)</a:t>
            </a:r>
            <a:endParaRPr lang="en-GB" sz="1400" dirty="0">
              <a:solidFill>
                <a:schemeClr val="accent1"/>
              </a:solidFill>
              <a:latin typeface="+mn-lt"/>
            </a:endParaRPr>
          </a:p>
        </p:txBody>
      </p:sp>
      <p:cxnSp>
        <p:nvCxnSpPr>
          <p:cNvPr id="9" name="Straight Arrow Connector 8"/>
          <p:cNvCxnSpPr/>
          <p:nvPr/>
        </p:nvCxnSpPr>
        <p:spPr bwMode="auto">
          <a:xfrm>
            <a:off x="5436096" y="2070178"/>
            <a:ext cx="0" cy="50405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>
            <a:off x="5436096" y="2070178"/>
            <a:ext cx="159335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7020271" y="1606627"/>
            <a:ext cx="210245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schemeClr val="bg2"/>
                </a:solidFill>
                <a:latin typeface="+mn-lt"/>
              </a:rPr>
              <a:t>Addition of </a:t>
            </a:r>
            <a:r>
              <a:rPr lang="en-GB" sz="1400" dirty="0" err="1" smtClean="0">
                <a:solidFill>
                  <a:schemeClr val="bg2"/>
                </a:solidFill>
                <a:latin typeface="+mn-lt"/>
              </a:rPr>
              <a:t>DSt</a:t>
            </a:r>
            <a:r>
              <a:rPr lang="en-GB" sz="1400" dirty="0" smtClean="0">
                <a:solidFill>
                  <a:schemeClr val="bg2"/>
                </a:solidFill>
                <a:latin typeface="+mn-lt"/>
              </a:rPr>
              <a:t> increases Welsh emissions:</a:t>
            </a:r>
          </a:p>
          <a:p>
            <a:r>
              <a:rPr lang="en-GB" sz="1400" dirty="0" smtClean="0">
                <a:solidFill>
                  <a:schemeClr val="bg2"/>
                </a:solidFill>
                <a:latin typeface="+mn-lt"/>
              </a:rPr>
              <a:t>more storage </a:t>
            </a:r>
            <a:r>
              <a:rPr lang="en-GB" sz="1400" dirty="0" smtClean="0">
                <a:solidFill>
                  <a:schemeClr val="bg2"/>
                </a:solidFill>
                <a:latin typeface="+mn-lt"/>
                <a:cs typeface="Arial" panose="020B0604020202020204" pitchFamily="34" charset="0"/>
              </a:rPr>
              <a:t>→ less CCS (outside Wales) required to hit carbon target → higher CCGT output achievable (in Wales)</a:t>
            </a:r>
            <a:endParaRPr lang="en-GB" sz="1400" dirty="0">
              <a:solidFill>
                <a:schemeClr val="bg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391860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 txBox="1">
            <a:spLocks noChangeArrowheads="1"/>
          </p:cNvSpPr>
          <p:nvPr/>
        </p:nvSpPr>
        <p:spPr bwMode="auto">
          <a:xfrm>
            <a:off x="990600" y="548680"/>
            <a:ext cx="7543800" cy="710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rmAutofit fontScale="85000" lnSpcReduction="20000"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3200" i="0" dirty="0" smtClean="0">
                <a:solidFill>
                  <a:srgbClr val="C51538"/>
                </a:solidFill>
                <a:latin typeface="Impact"/>
              </a:rPr>
              <a:t>Annual energy exchanges between Wales and </a:t>
            </a:r>
            <a:r>
              <a:rPr lang="en-US" sz="3200" i="0" dirty="0" err="1" smtClean="0">
                <a:solidFill>
                  <a:srgbClr val="C51538"/>
                </a:solidFill>
                <a:latin typeface="Impact"/>
              </a:rPr>
              <a:t>neighbouring</a:t>
            </a:r>
            <a:r>
              <a:rPr lang="en-US" sz="3200" i="0" dirty="0" smtClean="0">
                <a:solidFill>
                  <a:srgbClr val="C51538"/>
                </a:solidFill>
                <a:latin typeface="Impact"/>
              </a:rPr>
              <a:t> regions/systems</a:t>
            </a:r>
            <a:endParaRPr lang="en-GB" sz="3200" i="0" dirty="0">
              <a:solidFill>
                <a:srgbClr val="C51538"/>
              </a:solidFill>
              <a:latin typeface="Impact"/>
              <a:ea typeface="+mn-ea"/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45676" y="1977451"/>
            <a:ext cx="3462828" cy="3340898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6116415" y="2852936"/>
            <a:ext cx="22447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chemeClr val="accent1"/>
                </a:solidFill>
                <a:latin typeface="+mn-lt"/>
              </a:rPr>
              <a:t>Predominant net flow direction</a:t>
            </a:r>
            <a:endParaRPr lang="en-GB" b="1" dirty="0">
              <a:solidFill>
                <a:schemeClr val="accent1"/>
              </a:solidFill>
              <a:latin typeface="+mn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257" y="1977451"/>
            <a:ext cx="5760000" cy="4004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56723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design">
  <a:themeElements>
    <a:clrScheme name="Standarddesign 2">
      <a:dk1>
        <a:srgbClr val="6C7070"/>
      </a:dk1>
      <a:lt1>
        <a:srgbClr val="FFFFFF"/>
      </a:lt1>
      <a:dk2>
        <a:srgbClr val="003D81"/>
      </a:dk2>
      <a:lt2>
        <a:srgbClr val="009067"/>
      </a:lt2>
      <a:accent1>
        <a:srgbClr val="C51638"/>
      </a:accent1>
      <a:accent2>
        <a:srgbClr val="47226C"/>
      </a:accent2>
      <a:accent3>
        <a:srgbClr val="FFFFFF"/>
      </a:accent3>
      <a:accent4>
        <a:srgbClr val="5B5F5F"/>
      </a:accent4>
      <a:accent5>
        <a:srgbClr val="DFABAE"/>
      </a:accent5>
      <a:accent6>
        <a:srgbClr val="3F1E61"/>
      </a:accent6>
      <a:hlink>
        <a:srgbClr val="003966"/>
      </a:hlink>
      <a:folHlink>
        <a:srgbClr val="E68E26"/>
      </a:folHlink>
    </a:clrScheme>
    <a:fontScheme name="Standarddesign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a-DK" sz="1600" b="0" i="1" u="none" strike="noStrike" cap="none" normalizeH="0" baseline="0" smtClean="0">
            <a:ln>
              <a:noFill/>
            </a:ln>
            <a:solidFill>
              <a:srgbClr val="6E6E6F"/>
            </a:solidFill>
            <a:effectLst/>
            <a:latin typeface="Verdana" pitchFamily="34" charset="0"/>
            <a:cs typeface="Times New Roman" pitchFamily="18" charset="0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rgbClr val="1B0807"/>
          </a:solidFill>
          <a:prstDash val="solid"/>
          <a:round/>
          <a:headEnd type="none" w="med" len="med"/>
          <a:tailEnd type="arrow"/>
        </a:ln>
        <a:effectLst/>
      </a:spPr>
      <a:bodyPr/>
      <a:lstStyle/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6C7070"/>
        </a:dk1>
        <a:lt1>
          <a:srgbClr val="FFFFFF"/>
        </a:lt1>
        <a:dk2>
          <a:srgbClr val="003D81"/>
        </a:dk2>
        <a:lt2>
          <a:srgbClr val="009067"/>
        </a:lt2>
        <a:accent1>
          <a:srgbClr val="C51638"/>
        </a:accent1>
        <a:accent2>
          <a:srgbClr val="47226C"/>
        </a:accent2>
        <a:accent3>
          <a:srgbClr val="FFFFFF"/>
        </a:accent3>
        <a:accent4>
          <a:srgbClr val="5B5F5F"/>
        </a:accent4>
        <a:accent5>
          <a:srgbClr val="DFABAE"/>
        </a:accent5>
        <a:accent6>
          <a:srgbClr val="3F1E61"/>
        </a:accent6>
        <a:hlink>
          <a:srgbClr val="003966"/>
        </a:hlink>
        <a:folHlink>
          <a:srgbClr val="E68E2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15884</TotalTime>
  <Words>402</Words>
  <Application>Microsoft Office PowerPoint</Application>
  <PresentationFormat>On-screen Show (4:3)</PresentationFormat>
  <Paragraphs>56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ＭＳ Ｐゴシック</vt:lpstr>
      <vt:lpstr>Arial</vt:lpstr>
      <vt:lpstr>Impact</vt:lpstr>
      <vt:lpstr>Times New Roman</vt:lpstr>
      <vt:lpstr>Verdana</vt:lpstr>
      <vt:lpstr>Wingdings</vt:lpstr>
      <vt:lpstr>Standarddesign</vt:lpstr>
      <vt:lpstr> Welsh power system studies Key outputs from case studies</vt:lpstr>
      <vt:lpstr>Scenarios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Publications Communications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IRENE-40 WP2 presentation for kick-off meeting</dc:title>
  <dc:creator>Marko Aunedi</dc:creator>
  <cp:lastModifiedBy>Hemsley, Mike (CCC)</cp:lastModifiedBy>
  <cp:revision>1455</cp:revision>
  <dcterms:modified xsi:type="dcterms:W3CDTF">2018-09-12T14:43:45Z</dcterms:modified>
</cp:coreProperties>
</file>