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olors1.xml" ContentType="application/vnd.ms-office.chartcolorstyle+xml"/>
  <Override PartName="/xl/drawings/drawing3.xml" ContentType="application/vnd.openxmlformats-officedocument.drawing+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fileSharing readOnlyRecommended="1"/>
  <workbookPr filterPrivacy="1"/>
  <xr:revisionPtr revIDLastSave="21" documentId="8_{C5A5986E-067D-4DFA-8B30-8308FBB6EB56}" xr6:coauthVersionLast="47" xr6:coauthVersionMax="47" xr10:uidLastSave="{CFA82B26-B7C1-48E2-8128-B1A376737F1D}"/>
  <bookViews>
    <workbookView xWindow="-110" yWindow="-110" windowWidth="19420" windowHeight="10300" tabRatio="857" xr2:uid="{766DC1AC-B306-47B3-AD19-3206EA13F2A8}"/>
  </bookViews>
  <sheets>
    <sheet name="Contents" sheetId="35" r:id="rId1"/>
    <sheet name="2 Key Findings &gt;&gt;" sheetId="43" r:id="rId2"/>
    <sheet name="2.1" sheetId="36" r:id="rId3"/>
    <sheet name="2.2" sheetId="42" r:id="rId4"/>
  </sheets>
  <definedNames>
    <definedName name="workbook_scenario">#REF!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7" uniqueCount="25">
  <si>
    <t>Figure</t>
  </si>
  <si>
    <t>Description</t>
  </si>
  <si>
    <t>Notes:</t>
  </si>
  <si>
    <t>Back to contents</t>
  </si>
  <si>
    <t>Chapter 2: Key findings - Figure 2.1</t>
  </si>
  <si>
    <t>Active and passive cooling measures</t>
  </si>
  <si>
    <t>Property and catchmant scale flood defences</t>
  </si>
  <si>
    <t>Water storage, efficiency and demand-side measures</t>
  </si>
  <si>
    <t>Other actions</t>
  </si>
  <si>
    <t>Adaptation actions</t>
  </si>
  <si>
    <t>Share of known investment needed (% of total)</t>
  </si>
  <si>
    <t>Likely funding source</t>
  </si>
  <si>
    <t>Public sector</t>
  </si>
  <si>
    <t>Private sector</t>
  </si>
  <si>
    <t>Undetermined</t>
  </si>
  <si>
    <t>Chapter 2: Key findings - Figure 2.2</t>
  </si>
  <si>
    <t>Known investment needs for adaptation</t>
  </si>
  <si>
    <t>(1) This analysis includes the known actions included as a part of the investment analysis for a well-adapted UK. This compiles evidence from a range of literature estimates and bespoke analysis and is not comprehensive of all systems and actions referenced in the Well-Adapted UK Report. (2) Property and catchment scale flood defences include both engineered and natural flood management. (3) The ‘Other actions’ category consists of the remainder of actions costed for this analysis, the largest share of which are: climate proofing rail infrastructure (9%) and meeting biodiversity targets (6%).</t>
  </si>
  <si>
    <t>Known investment needs for adaptation across likely funding sources</t>
  </si>
  <si>
    <r>
      <t>Figure 2.2</t>
    </r>
    <r>
      <rPr>
        <sz val="14"/>
        <color theme="3"/>
        <rFont val="Century Gothic"/>
        <family val="2"/>
        <scheme val="minor"/>
      </rPr>
      <t xml:space="preserve"> Known investment needs for adaptation across likely funding sources</t>
    </r>
  </si>
  <si>
    <r>
      <t>Figure 2.1</t>
    </r>
    <r>
      <rPr>
        <sz val="14"/>
        <color theme="3"/>
        <rFont val="Century Gothic"/>
        <family val="2"/>
        <scheme val="minor"/>
      </rPr>
      <t xml:space="preserve"> Known investment needs for adaptation</t>
    </r>
  </si>
  <si>
    <t>Well-Adapted UK Adaptation investment analysis - Charts and data</t>
  </si>
  <si>
    <r>
      <t xml:space="preserve">Description: </t>
    </r>
    <r>
      <rPr>
        <sz val="7"/>
        <color rgb="FF7142FF"/>
        <rFont val="Century Gothic"/>
        <family val="2"/>
        <scheme val="minor"/>
      </rPr>
      <t xml:space="preserve">Two-thirds of the known investment needed for key adaptation actions comes from three actions: cooling measures, flood risk management, and water storage and efficiency.
</t>
    </r>
    <r>
      <rPr>
        <b/>
        <sz val="7"/>
        <color rgb="FF7142FF"/>
        <rFont val="Century Gothic"/>
        <family val="2"/>
        <scheme val="minor"/>
      </rPr>
      <t xml:space="preserve">Source: </t>
    </r>
    <r>
      <rPr>
        <sz val="7"/>
        <color rgb="FF7142FF"/>
        <rFont val="Century Gothic"/>
        <family val="2"/>
        <scheme val="minor"/>
      </rPr>
      <t xml:space="preserve">CCC analysis.
</t>
    </r>
    <r>
      <rPr>
        <b/>
        <sz val="7"/>
        <color rgb="FF7142FF"/>
        <rFont val="Century Gothic"/>
        <family val="2"/>
        <scheme val="minor"/>
      </rPr>
      <t xml:space="preserve">Notes: </t>
    </r>
    <r>
      <rPr>
        <sz val="7"/>
        <color rgb="FF7142FF"/>
        <rFont val="Century Gothic"/>
        <family val="2"/>
        <scheme val="minor"/>
      </rPr>
      <t>(1) This analysis includes the known actions included as a part of the investment analysis for CCRA4-IA. This compiles evidence from a range of literature estimates and bespoke analysis and is not comprehensive of all systems and actions referenced in the Well-Adapted UK Report. (2) Property and catchment scale flood defences include both engineered and natural flood management. (3) The ‘Other actions’ category consists of the remainder of actions costed for this analysis, the largest share of which are: climate-proofing rail infrastructure (9%) and meeting biodiversity targets (6%).</t>
    </r>
  </si>
  <si>
    <r>
      <t xml:space="preserve">Description: </t>
    </r>
    <r>
      <rPr>
        <sz val="7"/>
        <color rgb="FF7142FF"/>
        <rFont val="Century Gothic"/>
        <family val="2"/>
        <scheme val="minor"/>
      </rPr>
      <t>The investment assessed for this report could require roughly even contribution from the public and private sector.</t>
    </r>
    <r>
      <rPr>
        <b/>
        <sz val="7"/>
        <color rgb="FF7142FF"/>
        <rFont val="Century Gothic"/>
        <family val="2"/>
        <scheme val="minor"/>
      </rPr>
      <t xml:space="preserve">
Source: </t>
    </r>
    <r>
      <rPr>
        <sz val="7"/>
        <color rgb="FF7142FF"/>
        <rFont val="Century Gothic"/>
        <family val="2"/>
        <scheme val="minor"/>
      </rPr>
      <t xml:space="preserve">CCC analysis. 
</t>
    </r>
    <r>
      <rPr>
        <b/>
        <sz val="7"/>
        <color rgb="FF7142FF"/>
        <rFont val="Century Gothic"/>
        <family val="2"/>
        <scheme val="minor"/>
      </rPr>
      <t xml:space="preserve">Notes: </t>
    </r>
    <r>
      <rPr>
        <sz val="7"/>
        <color rgb="FF7142FF"/>
        <rFont val="Century Gothic"/>
        <family val="2"/>
        <scheme val="minor"/>
      </rPr>
      <t xml:space="preserve">(1) This analysis includes the known actions included as a part of the investment analysis for  a well-adapted UK. This compiles evidence from a range of literature estimates and bespoke analysis and is not comprehensive of all systems and actions referenced in the Well-Adapted UK Report (2026). (2) Investment split is informed where possible, by the funding share for capital projects from 2021–2025 National Infrastructure and Construction Pipeline (2021), and otherwise by the privatisation structure of the industry. </t>
    </r>
  </si>
  <si>
    <t xml:space="preserve">(1) This analysis includes the known actions included as a part of the investment analysis for a well-adapted UK. This compiles evidence from a range of literature estimates and bespoke analysis and is not comprehensive of all systems and actions referenced in the Well-Adapted UK Report (2026). (2) Investment split is informed where possible, by the funding share for capital projects from 2021–2025 National Infrastructure and Construction Pipeline (2021), and otherwise by the privatisation structure of the industry.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3" x14ac:knownFonts="1">
    <font>
      <sz val="11"/>
      <color theme="1"/>
      <name val="Century Gothic"/>
      <family val="2"/>
      <scheme val="minor"/>
    </font>
    <font>
      <sz val="11"/>
      <color theme="1"/>
      <name val="Century Gothic"/>
      <family val="2"/>
      <scheme val="minor"/>
    </font>
    <font>
      <b/>
      <sz val="10"/>
      <color theme="1"/>
      <name val="Century Gothic"/>
      <family val="2"/>
      <scheme val="minor"/>
    </font>
    <font>
      <sz val="9"/>
      <color theme="1"/>
      <name val="Century Gothic"/>
      <family val="2"/>
      <scheme val="minor"/>
    </font>
    <font>
      <sz val="10"/>
      <color theme="1"/>
      <name val="Century Gothic"/>
      <family val="2"/>
      <scheme val="minor"/>
    </font>
    <font>
      <sz val="7"/>
      <color rgb="FF7142FF"/>
      <name val="Century Gothic"/>
      <family val="2"/>
      <scheme val="minor"/>
    </font>
    <font>
      <sz val="10"/>
      <color theme="1"/>
      <name val="Arial"/>
      <family val="2"/>
    </font>
    <font>
      <b/>
      <sz val="14"/>
      <color theme="1"/>
      <name val="Century Gothic"/>
      <family val="2"/>
      <scheme val="minor"/>
    </font>
    <font>
      <sz val="14"/>
      <color theme="1"/>
      <name val="Century Gothic"/>
      <family val="2"/>
      <scheme val="minor"/>
    </font>
    <font>
      <sz val="14"/>
      <color rgb="FF7142FF"/>
      <name val="Century Gothic"/>
      <family val="2"/>
      <scheme val="minor"/>
    </font>
    <font>
      <b/>
      <sz val="11"/>
      <color theme="1"/>
      <name val="Century Gothic"/>
      <family val="2"/>
      <scheme val="minor"/>
    </font>
    <font>
      <sz val="11"/>
      <color theme="4"/>
      <name val="Century Gothic"/>
      <family val="2"/>
      <scheme val="minor"/>
    </font>
    <font>
      <b/>
      <sz val="14"/>
      <color theme="3"/>
      <name val="Century Gothic"/>
      <family val="2"/>
      <scheme val="minor"/>
    </font>
    <font>
      <b/>
      <sz val="11"/>
      <color theme="3"/>
      <name val="Century Gothic"/>
      <family val="2"/>
      <scheme val="minor"/>
    </font>
    <font>
      <u/>
      <sz val="11"/>
      <color theme="10"/>
      <name val="Century Gothic"/>
      <family val="2"/>
      <scheme val="minor"/>
    </font>
    <font>
      <b/>
      <u/>
      <sz val="14"/>
      <color theme="10"/>
      <name val="Century Gothic"/>
      <family val="2"/>
      <scheme val="minor"/>
    </font>
    <font>
      <sz val="11"/>
      <color theme="1"/>
      <name val="Century Gothic"/>
      <family val="1"/>
      <scheme val="minor"/>
    </font>
    <font>
      <sz val="11"/>
      <color rgb="FF9C0006"/>
      <name val="Century Gothic"/>
      <family val="1"/>
      <scheme val="minor"/>
    </font>
    <font>
      <i/>
      <sz val="11"/>
      <color theme="2"/>
      <name val="Century Gothic"/>
      <family val="2"/>
      <scheme val="minor"/>
    </font>
    <font>
      <b/>
      <sz val="12"/>
      <color rgb="FF000000"/>
      <name val="Century Gothic"/>
      <family val="2"/>
      <scheme val="minor"/>
    </font>
    <font>
      <sz val="14"/>
      <color theme="3"/>
      <name val="Century Gothic"/>
      <family val="2"/>
      <scheme val="minor"/>
    </font>
    <font>
      <b/>
      <sz val="7"/>
      <color rgb="FF7142FF"/>
      <name val="Century Gothic"/>
      <family val="2"/>
      <scheme val="minor"/>
    </font>
    <font>
      <sz val="11"/>
      <color theme="3"/>
      <name val="Century Gothic"/>
      <family val="2"/>
      <scheme val="major"/>
    </font>
  </fonts>
  <fills count="10">
    <fill>
      <patternFill patternType="none"/>
    </fill>
    <fill>
      <patternFill patternType="gray125"/>
    </fill>
    <fill>
      <patternFill patternType="solid">
        <fgColor theme="5"/>
        <bgColor indexed="64"/>
      </patternFill>
    </fill>
    <fill>
      <patternFill patternType="solid">
        <fgColor rgb="FFAEC5EB"/>
        <bgColor indexed="64"/>
      </patternFill>
    </fill>
    <fill>
      <patternFill patternType="solid">
        <fgColor rgb="FFFFC7CE"/>
      </patternFill>
    </fill>
    <fill>
      <patternFill patternType="solid">
        <fgColor rgb="FF99FFCC"/>
        <bgColor indexed="64"/>
      </patternFill>
    </fill>
    <fill>
      <patternFill patternType="solid">
        <fgColor rgb="FFFFCC66"/>
        <bgColor indexed="64"/>
      </patternFill>
    </fill>
    <fill>
      <patternFill patternType="solid">
        <fgColor rgb="FFE4DFEC"/>
        <bgColor indexed="64"/>
      </patternFill>
    </fill>
    <fill>
      <patternFill patternType="solid">
        <fgColor rgb="FFCCECFF"/>
        <bgColor indexed="64"/>
      </patternFill>
    </fill>
    <fill>
      <patternFill patternType="solid">
        <fgColor rgb="FFD8E4BC"/>
        <bgColor indexed="64"/>
      </patternFill>
    </fill>
  </fills>
  <borders count="10">
    <border>
      <left/>
      <right/>
      <top/>
      <bottom/>
      <diagonal/>
    </border>
    <border>
      <left style="thick">
        <color rgb="FF7042FF"/>
      </left>
      <right/>
      <top style="thick">
        <color rgb="FF7042FF"/>
      </top>
      <bottom/>
      <diagonal/>
    </border>
    <border>
      <left/>
      <right/>
      <top style="thick">
        <color rgb="FF7042FF"/>
      </top>
      <bottom/>
      <diagonal/>
    </border>
    <border>
      <left/>
      <right style="thick">
        <color rgb="FF7042FF"/>
      </right>
      <top style="thick">
        <color rgb="FF7042FF"/>
      </top>
      <bottom/>
      <diagonal/>
    </border>
    <border>
      <left style="thick">
        <color rgb="FF7042FF"/>
      </left>
      <right/>
      <top/>
      <bottom/>
      <diagonal/>
    </border>
    <border>
      <left/>
      <right style="thick">
        <color rgb="FF7042FF"/>
      </right>
      <top/>
      <bottom/>
      <diagonal/>
    </border>
    <border>
      <left style="thick">
        <color rgb="FF7142FF"/>
      </left>
      <right/>
      <top/>
      <bottom style="thick">
        <color rgb="FF7142FF"/>
      </bottom>
      <diagonal/>
    </border>
    <border>
      <left/>
      <right/>
      <top/>
      <bottom style="thick">
        <color rgb="FF7142FF"/>
      </bottom>
      <diagonal/>
    </border>
    <border>
      <left/>
      <right style="thick">
        <color rgb="FF7142FF"/>
      </right>
      <top/>
      <bottom style="thick">
        <color rgb="FF7142FF"/>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s>
  <cellStyleXfs count="13">
    <xf numFmtId="0" fontId="0" fillId="0" borderId="0"/>
    <xf numFmtId="9" fontId="1" fillId="0" borderId="0" applyFont="0" applyFill="0" applyBorder="0" applyAlignment="0" applyProtection="0"/>
    <xf numFmtId="0" fontId="14" fillId="0" borderId="0" applyNumberFormat="0" applyFill="0" applyBorder="0" applyAlignment="0" applyProtection="0"/>
    <xf numFmtId="0" fontId="16" fillId="0" borderId="0"/>
    <xf numFmtId="164" fontId="1" fillId="5" borderId="0">
      <alignment vertical="center"/>
    </xf>
    <xf numFmtId="164" fontId="1" fillId="6" borderId="0"/>
    <xf numFmtId="164" fontId="1" fillId="7" borderId="0"/>
    <xf numFmtId="164" fontId="1" fillId="8" borderId="0"/>
    <xf numFmtId="164" fontId="1" fillId="9" borderId="0"/>
    <xf numFmtId="0" fontId="17" fillId="4" borderId="0" applyNumberFormat="0" applyBorder="0" applyAlignment="0" applyProtection="0"/>
    <xf numFmtId="0" fontId="18" fillId="0" borderId="0">
      <alignment vertical="center"/>
    </xf>
    <xf numFmtId="0" fontId="1" fillId="0" borderId="0"/>
    <xf numFmtId="0" fontId="19" fillId="3" borderId="9" applyNumberFormat="0" applyBorder="0" applyProtection="0">
      <alignment horizontal="left" vertical="center"/>
    </xf>
  </cellStyleXfs>
  <cellXfs count="27">
    <xf numFmtId="0" fontId="0" fillId="0" borderId="0" xfId="0"/>
    <xf numFmtId="0" fontId="2" fillId="0" borderId="0" xfId="0" applyFont="1"/>
    <xf numFmtId="0" fontId="3" fillId="0" borderId="0" xfId="0" applyFont="1"/>
    <xf numFmtId="0" fontId="4" fillId="0" borderId="0" xfId="0" applyFont="1"/>
    <xf numFmtId="1" fontId="6" fillId="0" borderId="0" xfId="0" applyNumberFormat="1" applyFont="1"/>
    <xf numFmtId="0" fontId="0" fillId="0" borderId="0" xfId="0" applyAlignment="1">
      <alignment vertical="center"/>
    </xf>
    <xf numFmtId="0" fontId="11" fillId="0" borderId="0" xfId="0" applyFont="1"/>
    <xf numFmtId="0" fontId="10" fillId="0" borderId="0" xfId="0" applyFont="1" applyAlignment="1">
      <alignment horizontal="left"/>
    </xf>
    <xf numFmtId="0" fontId="7" fillId="0" borderId="0" xfId="0" applyFont="1" applyAlignment="1">
      <alignment vertical="center"/>
    </xf>
    <xf numFmtId="0" fontId="12" fillId="0" borderId="0" xfId="0" applyFont="1" applyAlignment="1">
      <alignment vertical="center"/>
    </xf>
    <xf numFmtId="0" fontId="13" fillId="0" borderId="0" xfId="0" applyFont="1" applyAlignment="1">
      <alignment vertical="center"/>
    </xf>
    <xf numFmtId="0" fontId="15" fillId="0" borderId="0" xfId="2" applyFont="1" applyAlignment="1">
      <alignment vertical="center"/>
    </xf>
    <xf numFmtId="0" fontId="0" fillId="2" borderId="0" xfId="0" applyFill="1"/>
    <xf numFmtId="0" fontId="3" fillId="2" borderId="0" xfId="0" applyFont="1" applyFill="1"/>
    <xf numFmtId="0" fontId="14" fillId="0" borderId="0" xfId="2" applyAlignment="1">
      <alignment vertical="center"/>
    </xf>
    <xf numFmtId="0" fontId="22" fillId="0" borderId="0" xfId="0" applyFont="1"/>
    <xf numFmtId="9" fontId="22" fillId="0" borderId="0" xfId="1" applyFont="1"/>
    <xf numFmtId="1" fontId="22" fillId="0" borderId="0" xfId="0" applyNumberFormat="1" applyFont="1"/>
    <xf numFmtId="0" fontId="9" fillId="0" borderId="1" xfId="0" applyFont="1" applyBorder="1" applyAlignment="1">
      <alignment horizontal="left" vertical="center" wrapText="1" indent="1"/>
    </xf>
    <xf numFmtId="0" fontId="8" fillId="0" borderId="2" xfId="0" applyFont="1" applyBorder="1" applyAlignment="1">
      <alignment horizontal="left" vertical="center" wrapText="1" indent="1"/>
    </xf>
    <xf numFmtId="0" fontId="8" fillId="0" borderId="3" xfId="0" applyFont="1" applyBorder="1" applyAlignment="1">
      <alignment horizontal="left" vertical="center" wrapText="1" indent="1"/>
    </xf>
    <xf numFmtId="0" fontId="3" fillId="0" borderId="4" xfId="0" applyFont="1" applyBorder="1" applyAlignment="1">
      <alignment horizontal="center"/>
    </xf>
    <xf numFmtId="0" fontId="3" fillId="0" borderId="0" xfId="0" applyFont="1" applyAlignment="1">
      <alignment horizontal="center"/>
    </xf>
    <xf numFmtId="0" fontId="3" fillId="0" borderId="5" xfId="0" applyFont="1" applyBorder="1" applyAlignment="1">
      <alignment horizontal="center"/>
    </xf>
    <xf numFmtId="0" fontId="21" fillId="0" borderId="6" xfId="0" applyFont="1" applyBorder="1" applyAlignment="1">
      <alignment horizontal="left" vertical="center" wrapText="1" indent="1"/>
    </xf>
    <xf numFmtId="0" fontId="5" fillId="0" borderId="7" xfId="0" applyFont="1" applyBorder="1" applyAlignment="1">
      <alignment horizontal="left" vertical="center" wrapText="1" indent="1"/>
    </xf>
    <xf numFmtId="0" fontId="5" fillId="0" borderId="8" xfId="0" applyFont="1" applyBorder="1" applyAlignment="1">
      <alignment horizontal="left" vertical="center" wrapText="1" indent="1"/>
    </xf>
  </cellXfs>
  <cellStyles count="13">
    <cellStyle name="Bad 2" xfId="9" xr:uid="{5BF06261-7696-41E8-B53E-9F3EBDDAEA0B}"/>
    <cellStyle name="Calc 1" xfId="6" xr:uid="{B4E01F36-7685-43AD-AF78-B3350E292A30}"/>
    <cellStyle name="Calc 2" xfId="7" xr:uid="{F4289DAA-ACEA-432F-B65B-CF9ECE75E86B}"/>
    <cellStyle name="Checks / Not used" xfId="10" xr:uid="{B6E8F237-B8B4-459E-B513-41D331AC54C9}"/>
    <cellStyle name="Hardcoded" xfId="4" xr:uid="{E84556B8-A7A3-424C-A3B2-68AC1A6B40D0}"/>
    <cellStyle name="Hyperlink" xfId="2" builtinId="8"/>
    <cellStyle name="Linked" xfId="5" xr:uid="{C15418F0-99A4-4E92-959A-97A8CA05C681}"/>
    <cellStyle name="Normal" xfId="0" builtinId="0"/>
    <cellStyle name="Normal 2" xfId="3" xr:uid="{0CE2AFAC-455B-4455-93F0-9925CE50E13D}"/>
    <cellStyle name="Normal 2 2" xfId="11" xr:uid="{6B50E320-3CC0-47F6-BB9B-42011A1C7F72}"/>
    <cellStyle name="Outputs" xfId="8" xr:uid="{EE7EC07E-E7FD-4AB1-B693-E605B7F9EB51}"/>
    <cellStyle name="Percent" xfId="1" builtinId="5"/>
    <cellStyle name="Table header" xfId="12" xr:uid="{D7BF487E-62C1-474F-A451-E059C3174077}"/>
  </cellStyles>
  <dxfs count="0"/>
  <tableStyles count="0" defaultTableStyle="TableStyleMedium2" defaultPivotStyle="PivotStyleLight16"/>
  <colors>
    <mruColors>
      <color rgb="FFEBEBEB"/>
      <color rgb="FF6893D9"/>
      <color rgb="FFFEE5B1"/>
      <color rgb="FFE9FFA7"/>
      <color rgb="FFFFFFC9"/>
      <color rgb="FFFFBCB3"/>
      <color rgb="FFE2D9FF"/>
      <color rgb="FFD6D6D6"/>
      <color rgb="FFFF5C00"/>
      <color rgb="FFFFAA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'2.1'!$F$9</c:f>
              <c:strCache>
                <c:ptCount val="1"/>
                <c:pt idx="0">
                  <c:v>Active and passive cooling measures</c:v>
                </c:pt>
              </c:strCache>
            </c:strRef>
          </c:tx>
          <c:spPr>
            <a:solidFill>
              <a:schemeClr val="tx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'2.1'!$G$9</c:f>
              <c:numCache>
                <c:formatCode>0%</c:formatCode>
                <c:ptCount val="1"/>
                <c:pt idx="0">
                  <c:v>0.35275258033260676</c:v>
                </c:pt>
              </c:numCache>
            </c:numRef>
          </c:val>
          <c:extLst>
            <c:ext xmlns:c16="http://schemas.microsoft.com/office/drawing/2014/chart" uri="{C3380CC4-5D6E-409C-BE32-E72D297353CC}">
              <c16:uniqueId val="{00000000-6181-42C3-8159-BD72E5D9CFF3}"/>
            </c:ext>
          </c:extLst>
        </c:ser>
        <c:ser>
          <c:idx val="1"/>
          <c:order val="1"/>
          <c:tx>
            <c:strRef>
              <c:f>'2.1'!$F$10</c:f>
              <c:strCache>
                <c:ptCount val="1"/>
                <c:pt idx="0">
                  <c:v>Property and catchmant scale flood defences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'2.1'!$G$10</c:f>
              <c:numCache>
                <c:formatCode>0%</c:formatCode>
                <c:ptCount val="1"/>
                <c:pt idx="0">
                  <c:v>0.20849745625919547</c:v>
                </c:pt>
              </c:numCache>
            </c:numRef>
          </c:val>
          <c:extLst>
            <c:ext xmlns:c16="http://schemas.microsoft.com/office/drawing/2014/chart" uri="{C3380CC4-5D6E-409C-BE32-E72D297353CC}">
              <c16:uniqueId val="{00000001-6181-42C3-8159-BD72E5D9CFF3}"/>
            </c:ext>
          </c:extLst>
        </c:ser>
        <c:ser>
          <c:idx val="2"/>
          <c:order val="2"/>
          <c:tx>
            <c:strRef>
              <c:f>'2.1'!$F$11</c:f>
              <c:strCache>
                <c:ptCount val="1"/>
                <c:pt idx="0">
                  <c:v>Water storage, efficiency and demand-side measures</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'2.1'!$G$11</c:f>
              <c:numCache>
                <c:formatCode>0%</c:formatCode>
                <c:ptCount val="1"/>
                <c:pt idx="0">
                  <c:v>0.10782879435115912</c:v>
                </c:pt>
              </c:numCache>
            </c:numRef>
          </c:val>
          <c:extLst>
            <c:ext xmlns:c16="http://schemas.microsoft.com/office/drawing/2014/chart" uri="{C3380CC4-5D6E-409C-BE32-E72D297353CC}">
              <c16:uniqueId val="{00000002-6181-42C3-8159-BD72E5D9CFF3}"/>
            </c:ext>
          </c:extLst>
        </c:ser>
        <c:ser>
          <c:idx val="3"/>
          <c:order val="3"/>
          <c:tx>
            <c:strRef>
              <c:f>'2.1'!$F$12</c:f>
              <c:strCache>
                <c:ptCount val="1"/>
                <c:pt idx="0">
                  <c:v>Other actions</c:v>
                </c:pt>
              </c:strCache>
            </c:strRef>
          </c:tx>
          <c:spPr>
            <a:solidFill>
              <a:schemeClr val="accent5"/>
            </a:solidFill>
            <a:ln>
              <a:noFill/>
            </a:ln>
            <a:effectLst/>
          </c:spPr>
          <c:invertIfNegative val="0"/>
          <c:dLbls>
            <c:dLbl>
              <c:idx val="0"/>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181-42C3-8159-BD72E5D9CFF3}"/>
                </c:ext>
              </c:extLst>
            </c:dLbl>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'2.1'!$G$12</c:f>
              <c:numCache>
                <c:formatCode>0%</c:formatCode>
                <c:ptCount val="1"/>
                <c:pt idx="0">
                  <c:v>0.33092116905703861</c:v>
                </c:pt>
              </c:numCache>
            </c:numRef>
          </c:val>
          <c:extLst>
            <c:ext xmlns:c16="http://schemas.microsoft.com/office/drawing/2014/chart" uri="{C3380CC4-5D6E-409C-BE32-E72D297353CC}">
              <c16:uniqueId val="{00000003-6181-42C3-8159-BD72E5D9CFF3}"/>
            </c:ext>
          </c:extLst>
        </c:ser>
        <c:dLbls>
          <c:showLegendKey val="0"/>
          <c:showVal val="0"/>
          <c:showCatName val="0"/>
          <c:showSerName val="0"/>
          <c:showPercent val="0"/>
          <c:showBubbleSize val="0"/>
        </c:dLbls>
        <c:gapWidth val="150"/>
        <c:overlap val="100"/>
        <c:axId val="754537632"/>
        <c:axId val="754536672"/>
      </c:barChart>
      <c:catAx>
        <c:axId val="754537632"/>
        <c:scaling>
          <c:orientation val="minMax"/>
        </c:scaling>
        <c:delete val="1"/>
        <c:axPos val="l"/>
        <c:numFmt formatCode="General" sourceLinked="1"/>
        <c:majorTickMark val="none"/>
        <c:minorTickMark val="none"/>
        <c:tickLblPos val="nextTo"/>
        <c:crossAx val="754536672"/>
        <c:crosses val="autoZero"/>
        <c:auto val="1"/>
        <c:lblAlgn val="ctr"/>
        <c:lblOffset val="100"/>
        <c:noMultiLvlLbl val="0"/>
      </c:catAx>
      <c:valAx>
        <c:axId val="754536672"/>
        <c:scaling>
          <c:orientation val="minMax"/>
          <c:max val="1"/>
        </c:scaling>
        <c:delete val="0"/>
        <c:axPos val="b"/>
        <c:majorGridlines>
          <c:spPr>
            <a:ln w="9525" cap="flat" cmpd="sng" algn="ctr">
              <a:solidFill>
                <a:srgbClr val="DEDEDE"/>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solidFill>
                      <a:schemeClr val="accent1"/>
                    </a:solidFill>
                  </a:rPr>
                  <a:t>Share of</a:t>
                </a:r>
                <a:r>
                  <a:rPr lang="en-GB" b="1" baseline="0">
                    <a:solidFill>
                      <a:schemeClr val="accent1"/>
                    </a:solidFill>
                  </a:rPr>
                  <a:t> known investment needed (% of total)</a:t>
                </a:r>
                <a:endParaRPr lang="en-GB" b="1">
                  <a:solidFill>
                    <a:schemeClr val="accent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1"/>
                </a:solidFill>
                <a:latin typeface="+mn-lt"/>
                <a:ea typeface="+mn-ea"/>
                <a:cs typeface="+mn-cs"/>
              </a:defRPr>
            </a:pPr>
            <a:endParaRPr lang="en-US"/>
          </a:p>
        </c:txPr>
        <c:crossAx val="754537632"/>
        <c:crosses val="autoZero"/>
        <c:crossBetween val="between"/>
      </c:valAx>
      <c:spPr>
        <a:noFill/>
        <a:ln>
          <a:noFill/>
        </a:ln>
        <a:effectLst/>
      </c:spPr>
    </c:plotArea>
    <c:legend>
      <c:legendPos val="b"/>
      <c:layout>
        <c:manualLayout>
          <c:xMode val="edge"/>
          <c:yMode val="edge"/>
          <c:x val="0.1486783680997226"/>
          <c:y val="0.79127396593172428"/>
          <c:w val="0.67985749178993149"/>
          <c:h val="0.1672994444444444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'2.2'!$F$9</c:f>
              <c:strCache>
                <c:ptCount val="1"/>
                <c:pt idx="0">
                  <c:v>Public sector</c:v>
                </c:pt>
              </c:strCache>
            </c:strRef>
          </c:tx>
          <c:spPr>
            <a:solidFill>
              <a:schemeClr val="tx2"/>
            </a:solid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5-6447-450C-8F61-5FC42B5DD152}"/>
              </c:ext>
            </c:extLst>
          </c:dPt>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'2.2'!$G$9</c:f>
              <c:numCache>
                <c:formatCode>0%</c:formatCode>
                <c:ptCount val="1"/>
                <c:pt idx="0">
                  <c:v>0.36</c:v>
                </c:pt>
              </c:numCache>
            </c:numRef>
          </c:val>
          <c:extLst>
            <c:ext xmlns:c16="http://schemas.microsoft.com/office/drawing/2014/chart" uri="{C3380CC4-5D6E-409C-BE32-E72D297353CC}">
              <c16:uniqueId val="{00000000-6447-450C-8F61-5FC42B5DD152}"/>
            </c:ext>
          </c:extLst>
        </c:ser>
        <c:ser>
          <c:idx val="1"/>
          <c:order val="1"/>
          <c:tx>
            <c:strRef>
              <c:f>'2.2'!$F$10</c:f>
              <c:strCache>
                <c:ptCount val="1"/>
                <c:pt idx="0">
                  <c:v>Private sector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'2.2'!$G$10</c:f>
              <c:numCache>
                <c:formatCode>0%</c:formatCode>
                <c:ptCount val="1"/>
                <c:pt idx="0">
                  <c:v>0.41</c:v>
                </c:pt>
              </c:numCache>
            </c:numRef>
          </c:val>
          <c:extLst>
            <c:ext xmlns:c16="http://schemas.microsoft.com/office/drawing/2014/chart" uri="{C3380CC4-5D6E-409C-BE32-E72D297353CC}">
              <c16:uniqueId val="{00000001-6447-450C-8F61-5FC42B5DD152}"/>
            </c:ext>
          </c:extLst>
        </c:ser>
        <c:ser>
          <c:idx val="2"/>
          <c:order val="2"/>
          <c:tx>
            <c:strRef>
              <c:f>'2.2'!$F$11</c:f>
              <c:strCache>
                <c:ptCount val="1"/>
                <c:pt idx="0">
                  <c:v>Undetermined</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'2.2'!$G$11</c:f>
              <c:numCache>
                <c:formatCode>0%</c:formatCode>
                <c:ptCount val="1"/>
                <c:pt idx="0">
                  <c:v>0.23</c:v>
                </c:pt>
              </c:numCache>
            </c:numRef>
          </c:val>
          <c:extLst>
            <c:ext xmlns:c16="http://schemas.microsoft.com/office/drawing/2014/chart" uri="{C3380CC4-5D6E-409C-BE32-E72D297353CC}">
              <c16:uniqueId val="{00000002-6447-450C-8F61-5FC42B5DD152}"/>
            </c:ext>
          </c:extLst>
        </c:ser>
        <c:dLbls>
          <c:showLegendKey val="0"/>
          <c:showVal val="0"/>
          <c:showCatName val="0"/>
          <c:showSerName val="0"/>
          <c:showPercent val="0"/>
          <c:showBubbleSize val="0"/>
        </c:dLbls>
        <c:gapWidth val="150"/>
        <c:overlap val="100"/>
        <c:axId val="754537632"/>
        <c:axId val="754536672"/>
      </c:barChart>
      <c:catAx>
        <c:axId val="754537632"/>
        <c:scaling>
          <c:orientation val="minMax"/>
        </c:scaling>
        <c:delete val="1"/>
        <c:axPos val="l"/>
        <c:numFmt formatCode="General" sourceLinked="1"/>
        <c:majorTickMark val="none"/>
        <c:minorTickMark val="none"/>
        <c:tickLblPos val="nextTo"/>
        <c:crossAx val="754536672"/>
        <c:crosses val="autoZero"/>
        <c:auto val="1"/>
        <c:lblAlgn val="ctr"/>
        <c:lblOffset val="100"/>
        <c:noMultiLvlLbl val="0"/>
      </c:catAx>
      <c:valAx>
        <c:axId val="754536672"/>
        <c:scaling>
          <c:orientation val="minMax"/>
          <c:max val="1"/>
        </c:scaling>
        <c:delete val="0"/>
        <c:axPos val="b"/>
        <c:majorGridlines>
          <c:spPr>
            <a:ln w="9525" cap="flat" cmpd="sng" algn="ctr">
              <a:solidFill>
                <a:srgbClr val="DEDEDE"/>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solidFill>
                      <a:schemeClr val="accent1"/>
                    </a:solidFill>
                  </a:rPr>
                  <a:t>Share of</a:t>
                </a:r>
                <a:r>
                  <a:rPr lang="en-GB" b="1" baseline="0">
                    <a:solidFill>
                      <a:schemeClr val="accent1"/>
                    </a:solidFill>
                  </a:rPr>
                  <a:t> known investment needed (% of total)</a:t>
                </a:r>
                <a:endParaRPr lang="en-GB" b="1">
                  <a:solidFill>
                    <a:schemeClr val="accent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1"/>
                </a:solidFill>
                <a:latin typeface="+mn-lt"/>
                <a:ea typeface="+mn-ea"/>
                <a:cs typeface="+mn-cs"/>
              </a:defRPr>
            </a:pPr>
            <a:endParaRPr lang="en-US"/>
          </a:p>
        </c:txPr>
        <c:crossAx val="7545376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sv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2.sv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131233</xdr:colOff>
      <xdr:row>0</xdr:row>
      <xdr:rowOff>63500</xdr:rowOff>
    </xdr:from>
    <xdr:to>
      <xdr:col>0</xdr:col>
      <xdr:colOff>674408</xdr:colOff>
      <xdr:row>1</xdr:row>
      <xdr:rowOff>297424</xdr:rowOff>
    </xdr:to>
    <xdr:pic>
      <xdr:nvPicPr>
        <xdr:cNvPr id="4" name="Graphic 3">
          <a:extLst>
            <a:ext uri="{FF2B5EF4-FFF2-40B4-BE49-F238E27FC236}">
              <a16:creationId xmlns:a16="http://schemas.microsoft.com/office/drawing/2014/main" id="{A7E4E0B5-ED26-44ED-95EF-9EE96F97D057}"/>
            </a:ext>
          </a:extLst>
        </xdr:cNvPr>
        <xdr:cNvPicPr>
          <a:picLocks noChangeAspect="1"/>
        </xdr:cNvPicPr>
      </xdr:nvPicPr>
      <xdr:blipFill>
        <a:blip xmlns:r="http://schemas.openxmlformats.org/officeDocument/2006/relationships" r:embed="rId1">
          <a:extLst>
            <a:ext uri="{96DAC541-7B7A-43D3-8B79-37D633B846F1}">
              <asvg:svgBlip xmlns:asvg="http://schemas.microsoft.com/office/drawing/2016/SVG/main" r:embed="rId2"/>
            </a:ext>
          </a:extLst>
        </a:blip>
        <a:stretch>
          <a:fillRect/>
        </a:stretch>
      </xdr:blipFill>
      <xdr:spPr>
        <a:xfrm>
          <a:off x="131233" y="63500"/>
          <a:ext cx="540000" cy="3715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2179390</xdr:colOff>
      <xdr:row>3</xdr:row>
      <xdr:rowOff>116141</xdr:rowOff>
    </xdr:from>
    <xdr:to>
      <xdr:col>4</xdr:col>
      <xdr:colOff>2732090</xdr:colOff>
      <xdr:row>3</xdr:row>
      <xdr:rowOff>487648</xdr:rowOff>
    </xdr:to>
    <xdr:pic>
      <xdr:nvPicPr>
        <xdr:cNvPr id="3" name="Graphic 2">
          <a:extLst>
            <a:ext uri="{FF2B5EF4-FFF2-40B4-BE49-F238E27FC236}">
              <a16:creationId xmlns:a16="http://schemas.microsoft.com/office/drawing/2014/main" id="{2D0246E1-BF00-4709-A45D-C5A04F3916C9}"/>
            </a:ext>
          </a:extLst>
        </xdr:cNvPr>
        <xdr:cNvPicPr>
          <a:picLocks noChangeAspect="1"/>
        </xdr:cNvPicPr>
      </xdr:nvPicPr>
      <xdr:blipFill>
        <a:blip xmlns:r="http://schemas.openxmlformats.org/officeDocument/2006/relationships" r:embed="rId1">
          <a:extLst>
            <a:ext uri="{96DAC541-7B7A-43D3-8B79-37D633B846F1}">
              <asvg:svgBlip xmlns:asvg="http://schemas.microsoft.com/office/drawing/2016/SVG/main" r:embed="rId2"/>
            </a:ext>
          </a:extLst>
        </a:blip>
        <a:stretch>
          <a:fillRect/>
        </a:stretch>
      </xdr:blipFill>
      <xdr:spPr>
        <a:xfrm>
          <a:off x="5871000" y="901819"/>
          <a:ext cx="552700" cy="371507"/>
        </a:xfrm>
        <a:prstGeom prst="rect">
          <a:avLst/>
        </a:prstGeom>
      </xdr:spPr>
    </xdr:pic>
    <xdr:clientData/>
  </xdr:twoCellAnchor>
  <xdr:twoCellAnchor>
    <xdr:from>
      <xdr:col>1</xdr:col>
      <xdr:colOff>254843</xdr:colOff>
      <xdr:row>4</xdr:row>
      <xdr:rowOff>150751</xdr:rowOff>
    </xdr:from>
    <xdr:to>
      <xdr:col>4</xdr:col>
      <xdr:colOff>2607664</xdr:colOff>
      <xdr:row>4</xdr:row>
      <xdr:rowOff>4028606</xdr:rowOff>
    </xdr:to>
    <xdr:graphicFrame macro="">
      <xdr:nvGraphicFramePr>
        <xdr:cNvPr id="7" name="Chart 6">
          <a:extLst>
            <a:ext uri="{FF2B5EF4-FFF2-40B4-BE49-F238E27FC236}">
              <a16:creationId xmlns:a16="http://schemas.microsoft.com/office/drawing/2014/main" id="{F3F80C10-5B85-AB54-66EE-5859AEB9F98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editAs="oneCell">
    <xdr:from>
      <xdr:col>4</xdr:col>
      <xdr:colOff>2190941</xdr:colOff>
      <xdr:row>3</xdr:row>
      <xdr:rowOff>116141</xdr:rowOff>
    </xdr:from>
    <xdr:to>
      <xdr:col>4</xdr:col>
      <xdr:colOff>2740466</xdr:colOff>
      <xdr:row>3</xdr:row>
      <xdr:rowOff>484473</xdr:rowOff>
    </xdr:to>
    <xdr:pic>
      <xdr:nvPicPr>
        <xdr:cNvPr id="2" name="Graphic 1">
          <a:extLst>
            <a:ext uri="{FF2B5EF4-FFF2-40B4-BE49-F238E27FC236}">
              <a16:creationId xmlns:a16="http://schemas.microsoft.com/office/drawing/2014/main" id="{17332EAF-67FF-4122-8172-29B125FB7463}"/>
            </a:ext>
          </a:extLst>
        </xdr:cNvPr>
        <xdr:cNvPicPr>
          <a:picLocks noChangeAspect="1"/>
        </xdr:cNvPicPr>
      </xdr:nvPicPr>
      <xdr:blipFill>
        <a:blip xmlns:r="http://schemas.openxmlformats.org/officeDocument/2006/relationships" r:embed="rId1">
          <a:extLst>
            <a:ext uri="{96DAC541-7B7A-43D3-8B79-37D633B846F1}">
              <asvg:svgBlip xmlns:asvg="http://schemas.microsoft.com/office/drawing/2016/SVG/main" r:embed="rId2"/>
            </a:ext>
          </a:extLst>
        </a:blip>
        <a:stretch>
          <a:fillRect/>
        </a:stretch>
      </xdr:blipFill>
      <xdr:spPr>
        <a:xfrm>
          <a:off x="5879544" y="900553"/>
          <a:ext cx="549525" cy="368332"/>
        </a:xfrm>
        <a:prstGeom prst="rect">
          <a:avLst/>
        </a:prstGeom>
      </xdr:spPr>
    </xdr:pic>
    <xdr:clientData/>
  </xdr:twoCellAnchor>
  <xdr:twoCellAnchor>
    <xdr:from>
      <xdr:col>1</xdr:col>
      <xdr:colOff>258018</xdr:colOff>
      <xdr:row>4</xdr:row>
      <xdr:rowOff>150752</xdr:rowOff>
    </xdr:from>
    <xdr:to>
      <xdr:col>4</xdr:col>
      <xdr:colOff>2474126</xdr:colOff>
      <xdr:row>4</xdr:row>
      <xdr:rowOff>3750752</xdr:rowOff>
    </xdr:to>
    <xdr:graphicFrame macro="">
      <xdr:nvGraphicFramePr>
        <xdr:cNvPr id="3" name="Chart 2">
          <a:extLst>
            <a:ext uri="{FF2B5EF4-FFF2-40B4-BE49-F238E27FC236}">
              <a16:creationId xmlns:a16="http://schemas.microsoft.com/office/drawing/2014/main" id="{DFB3FE3F-ABE9-4C4C-91A0-515F6C94129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theme/theme1.xml><?xml version="1.0" encoding="utf-8"?>
<a:theme xmlns:a="http://schemas.openxmlformats.org/drawingml/2006/main" name="CCC 2024 New">
  <a:themeElements>
    <a:clrScheme name="CCC New">
      <a:dk1>
        <a:srgbClr val="280049"/>
      </a:dk1>
      <a:lt1>
        <a:srgbClr val="FFFFFF"/>
      </a:lt1>
      <a:dk2>
        <a:srgbClr val="280049"/>
      </a:dk2>
      <a:lt2>
        <a:srgbClr val="EBEBEB"/>
      </a:lt2>
      <a:accent1>
        <a:srgbClr val="7041FF"/>
      </a:accent1>
      <a:accent2>
        <a:srgbClr val="FFAC00"/>
      </a:accent2>
      <a:accent3>
        <a:srgbClr val="8C57CC"/>
      </a:accent3>
      <a:accent4>
        <a:srgbClr val="AB6B99"/>
      </a:accent4>
      <a:accent5>
        <a:srgbClr val="CA7880"/>
      </a:accent5>
      <a:accent6>
        <a:srgbClr val="FF2000"/>
      </a:accent6>
      <a:hlink>
        <a:srgbClr val="7041FF"/>
      </a:hlink>
      <a:folHlink>
        <a:srgbClr val="7041FF"/>
      </a:folHlink>
    </a:clrScheme>
    <a:fontScheme name="CCC">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R255 G188 B179">
      <a:srgbClr val="FFBCB3"/>
    </a:custClr>
    <a:custClr name="R254 G229 B177">
      <a:srgbClr val="FEE5B1"/>
    </a:custClr>
    <a:custClr name="R255 G255 B75">
      <a:srgbClr val="FFFF4B"/>
    </a:custClr>
    <a:custClr name="R161 G216 B0">
      <a:srgbClr val="A1D800"/>
    </a:custClr>
    <a:custClr name="R255 G255 B167">
      <a:srgbClr val="E9FFA7"/>
    </a:custClr>
    <a:custClr name="R26 G95 B49">
      <a:srgbClr val="1A5F31"/>
    </a:custClr>
    <a:custClr name="R54 G153 B147">
      <a:srgbClr val="369993"/>
    </a:custClr>
    <a:custClr name="R104 G147 B217">
      <a:srgbClr val="6893D9"/>
    </a:custClr>
    <a:custClr name="R164 G190 B232">
      <a:srgbClr val="A4BEE8"/>
    </a:custClr>
    <a:custClr name="R226 G217 B255">
      <a:srgbClr val="E2D9FF"/>
    </a:custClr>
    <a:custClr name="R148 G148 B148">
      <a:srgbClr val="949494"/>
    </a:custClr>
    <a:custClr name="R222 G222 B222">
      <a:srgbClr val="DEDEDE"/>
    </a:custClr>
  </a:custClrLst>
  <a:extLst>
    <a:ext uri="{05A4C25C-085E-4340-85A3-A5531E510DB2}">
      <thm15:themeFamily xmlns:thm15="http://schemas.microsoft.com/office/thememl/2012/main" name="Theme1" id="{105212A9-95A4-4203-8D67-780AD7C823EB}" vid="{F0EEC4BB-29E4-4903-AEF0-551D9EC48EE6}"/>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933433-1D85-4887-984E-7418896C19C6}">
  <dimension ref="A1:F14"/>
  <sheetViews>
    <sheetView tabSelected="1" topLeftCell="C1" zoomScale="90" zoomScaleNormal="90" workbookViewId="0">
      <selection activeCell="D5" sqref="D5"/>
    </sheetView>
  </sheetViews>
  <sheetFormatPr defaultColWidth="8.83203125" defaultRowHeight="13.5" x14ac:dyDescent="0.25"/>
  <cols>
    <col min="1" max="1" width="10.5" customWidth="1"/>
    <col min="2" max="2" width="80.5" bestFit="1" customWidth="1"/>
    <col min="3" max="3" width="10.5" customWidth="1"/>
    <col min="4" max="4" width="80.5" customWidth="1"/>
  </cols>
  <sheetData>
    <row r="1" spans="1:6" ht="10.5" customHeight="1" x14ac:dyDescent="0.25">
      <c r="B1" s="9" t="s">
        <v>21</v>
      </c>
      <c r="C1" s="9"/>
      <c r="F1" s="8"/>
    </row>
    <row r="2" spans="1:6" ht="36.75" customHeight="1" x14ac:dyDescent="0.25"/>
    <row r="3" spans="1:6" ht="16.5" customHeight="1" x14ac:dyDescent="0.25">
      <c r="A3" s="10" t="s">
        <v>0</v>
      </c>
      <c r="B3" s="10" t="s">
        <v>1</v>
      </c>
      <c r="C3" s="10"/>
      <c r="D3" s="10" t="s">
        <v>2</v>
      </c>
    </row>
    <row r="4" spans="1:6" ht="16.5" customHeight="1" x14ac:dyDescent="0.3">
      <c r="A4" s="7">
        <v>1</v>
      </c>
      <c r="B4" s="6" t="s">
        <v>16</v>
      </c>
      <c r="C4" s="6"/>
      <c r="D4" s="6" t="s">
        <v>17</v>
      </c>
    </row>
    <row r="5" spans="1:6" ht="16.5" customHeight="1" x14ac:dyDescent="0.3">
      <c r="A5" s="7">
        <v>2</v>
      </c>
      <c r="B5" s="6" t="s">
        <v>18</v>
      </c>
      <c r="C5" s="6"/>
      <c r="D5" s="6" t="s">
        <v>24</v>
      </c>
    </row>
    <row r="6" spans="1:6" ht="16.5" customHeight="1" x14ac:dyDescent="0.25"/>
    <row r="8" spans="1:6" ht="15" customHeight="1" x14ac:dyDescent="0.25"/>
    <row r="9" spans="1:6" ht="15" customHeight="1" x14ac:dyDescent="0.25"/>
    <row r="10" spans="1:6" ht="15" customHeight="1" x14ac:dyDescent="0.25"/>
    <row r="11" spans="1:6" ht="15" customHeight="1" x14ac:dyDescent="0.25"/>
    <row r="12" spans="1:6" ht="15" customHeight="1" x14ac:dyDescent="0.25"/>
    <row r="13" spans="1:6" ht="15" customHeight="1" x14ac:dyDescent="0.25"/>
    <row r="14" spans="1:6" ht="15" customHeight="1" x14ac:dyDescent="0.25">
      <c r="B14" s="5"/>
      <c r="C14" s="5"/>
    </row>
  </sheetData>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B81792-97CD-41E3-BD98-4B45DE43F1D1}">
  <dimension ref="A1"/>
  <sheetViews>
    <sheetView workbookViewId="0"/>
  </sheetViews>
  <sheetFormatPr defaultRowHeight="13.5" x14ac:dyDescent="0.25"/>
  <sheetData/>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09C215-7089-4E85-96B6-0B3A17F555F8}">
  <sheetPr>
    <tabColor theme="4"/>
  </sheetPr>
  <dimension ref="A1:BO18"/>
  <sheetViews>
    <sheetView topLeftCell="A6" zoomScale="122" zoomScaleNormal="60" workbookViewId="0">
      <selection activeCell="B7" sqref="B7"/>
    </sheetView>
  </sheetViews>
  <sheetFormatPr defaultColWidth="9" defaultRowHeight="11.5" x14ac:dyDescent="0.25"/>
  <cols>
    <col min="1" max="1" width="4.1640625" style="2" customWidth="1"/>
    <col min="2" max="2" width="24.83203125" style="2" customWidth="1"/>
    <col min="3" max="3" width="1.5" style="2" customWidth="1"/>
    <col min="4" max="4" width="17.83203125" style="2" customWidth="1"/>
    <col min="5" max="5" width="37.4140625" style="2" customWidth="1"/>
    <col min="6" max="6" width="71.08203125" style="2" customWidth="1"/>
    <col min="7" max="7" width="53.4140625" style="2" customWidth="1"/>
    <col min="8" max="16384" width="9" style="2"/>
  </cols>
  <sheetData>
    <row r="1" spans="1:67" ht="36.75" customHeight="1" x14ac:dyDescent="0.25">
      <c r="A1" s="11" t="s">
        <v>3</v>
      </c>
    </row>
    <row r="2" spans="1:67" s="13" customFormat="1" ht="13.5" x14ac:dyDescent="0.25">
      <c r="A2" s="12" t="s">
        <v>4</v>
      </c>
    </row>
    <row r="3" spans="1:67" ht="12" thickBot="1" x14ac:dyDescent="0.3"/>
    <row r="4" spans="1:67" ht="60" customHeight="1" thickTop="1" x14ac:dyDescent="0.25">
      <c r="B4" s="18" t="s">
        <v>20</v>
      </c>
      <c r="C4" s="19"/>
      <c r="D4" s="19"/>
      <c r="E4" s="20"/>
    </row>
    <row r="5" spans="1:67" ht="321" customHeight="1" x14ac:dyDescent="0.25">
      <c r="B5" s="21"/>
      <c r="C5" s="22"/>
      <c r="D5" s="22"/>
      <c r="E5" s="23"/>
    </row>
    <row r="6" spans="1:67" ht="75.5" customHeight="1" thickBot="1" x14ac:dyDescent="0.3">
      <c r="B6" s="24" t="s">
        <v>22</v>
      </c>
      <c r="C6" s="25"/>
      <c r="D6" s="25"/>
      <c r="E6" s="26"/>
    </row>
    <row r="7" spans="1:67" ht="15.75" customHeight="1" thickTop="1" x14ac:dyDescent="0.25"/>
    <row r="8" spans="1:67" ht="13.5" x14ac:dyDescent="0.25">
      <c r="F8" s="15" t="s">
        <v>9</v>
      </c>
      <c r="G8" s="15" t="s">
        <v>10</v>
      </c>
      <c r="H8" s="15"/>
      <c r="I8" s="1"/>
      <c r="J8" s="1"/>
      <c r="K8" s="1"/>
      <c r="L8" s="1"/>
      <c r="M8" s="1"/>
      <c r="N8" s="1"/>
      <c r="O8" s="1"/>
      <c r="P8" s="1"/>
      <c r="Q8" s="1"/>
      <c r="R8" s="1"/>
      <c r="S8" s="1"/>
      <c r="T8" s="1"/>
      <c r="U8" s="1"/>
      <c r="V8" s="1"/>
      <c r="W8" s="1"/>
      <c r="X8" s="1"/>
      <c r="Y8" s="1"/>
      <c r="Z8" s="1"/>
      <c r="AA8" s="1"/>
      <c r="AB8" s="1"/>
      <c r="AC8" s="1"/>
      <c r="AD8" s="1"/>
      <c r="AE8" s="1"/>
      <c r="AF8" s="1"/>
      <c r="AG8" s="1"/>
      <c r="AH8" s="1"/>
      <c r="AI8" s="1"/>
      <c r="AJ8" s="1"/>
      <c r="AK8" s="1"/>
      <c r="AL8" s="1"/>
      <c r="AM8" s="1"/>
      <c r="AN8" s="1"/>
      <c r="AO8" s="1"/>
      <c r="AP8" s="1"/>
      <c r="AQ8" s="1"/>
      <c r="AR8" s="1"/>
      <c r="AS8" s="1"/>
      <c r="AT8" s="1"/>
      <c r="AU8" s="1"/>
      <c r="AV8" s="1"/>
      <c r="AW8" s="1"/>
      <c r="AX8" s="1"/>
      <c r="AY8" s="1"/>
      <c r="AZ8" s="1"/>
      <c r="BA8" s="1"/>
      <c r="BB8" s="1"/>
      <c r="BC8" s="1"/>
      <c r="BD8" s="1"/>
      <c r="BE8" s="1"/>
      <c r="BF8" s="1"/>
      <c r="BG8" s="1"/>
      <c r="BH8" s="1"/>
      <c r="BI8" s="1"/>
      <c r="BJ8" s="1"/>
      <c r="BK8" s="1"/>
      <c r="BL8" s="1"/>
      <c r="BM8" s="1"/>
      <c r="BN8" s="1"/>
      <c r="BO8" s="1"/>
    </row>
    <row r="9" spans="1:67" ht="13.5" x14ac:dyDescent="0.25">
      <c r="F9" s="16" t="s">
        <v>5</v>
      </c>
      <c r="G9" s="16">
        <v>0.35275258033260676</v>
      </c>
      <c r="H9" s="17"/>
      <c r="I9" s="4"/>
      <c r="J9" s="4"/>
      <c r="K9" s="4"/>
      <c r="L9" s="4"/>
      <c r="M9" s="4"/>
      <c r="N9" s="4"/>
      <c r="O9" s="4"/>
      <c r="P9" s="4"/>
      <c r="Q9" s="4"/>
      <c r="R9" s="4"/>
      <c r="S9" s="4"/>
      <c r="T9" s="4"/>
      <c r="U9" s="4"/>
      <c r="V9" s="4"/>
      <c r="W9" s="4"/>
      <c r="X9" s="4"/>
      <c r="Y9" s="4"/>
      <c r="Z9" s="4"/>
      <c r="AA9" s="4"/>
      <c r="AB9" s="4"/>
      <c r="AC9" s="4"/>
      <c r="AD9" s="4"/>
      <c r="AE9" s="4"/>
      <c r="AF9" s="4"/>
      <c r="AG9" s="4"/>
      <c r="AH9" s="4"/>
      <c r="AI9" s="4"/>
      <c r="AJ9" s="4"/>
      <c r="AK9" s="4"/>
      <c r="AL9" s="4"/>
      <c r="AM9" s="4"/>
      <c r="AN9" s="4"/>
      <c r="AO9" s="4"/>
      <c r="AP9" s="4"/>
      <c r="AQ9" s="4"/>
      <c r="AR9" s="4"/>
      <c r="AS9" s="4"/>
      <c r="AT9" s="4"/>
      <c r="AU9" s="4"/>
      <c r="AV9" s="4"/>
      <c r="AW9" s="4"/>
      <c r="AX9" s="4"/>
      <c r="AY9" s="4"/>
      <c r="AZ9" s="4"/>
      <c r="BA9" s="4"/>
      <c r="BB9" s="4"/>
      <c r="BC9" s="4"/>
      <c r="BD9" s="4"/>
      <c r="BE9" s="4"/>
      <c r="BF9" s="4"/>
      <c r="BG9" s="4"/>
      <c r="BH9" s="4"/>
      <c r="BI9" s="4"/>
      <c r="BJ9" s="4"/>
      <c r="BK9" s="4"/>
      <c r="BL9" s="4"/>
      <c r="BM9" s="4"/>
      <c r="BN9" s="4"/>
      <c r="BO9" s="4"/>
    </row>
    <row r="10" spans="1:67" ht="13.5" x14ac:dyDescent="0.25">
      <c r="F10" s="16" t="s">
        <v>6</v>
      </c>
      <c r="G10" s="16">
        <v>0.20849745625919547</v>
      </c>
      <c r="H10" s="17"/>
      <c r="I10" s="4"/>
      <c r="J10" s="4"/>
      <c r="K10" s="4"/>
      <c r="L10" s="4"/>
      <c r="M10" s="4"/>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c r="AQ10" s="4"/>
      <c r="AR10" s="4"/>
      <c r="AS10" s="4"/>
      <c r="AT10" s="4"/>
      <c r="AU10" s="4"/>
      <c r="AV10" s="4"/>
      <c r="AW10" s="4"/>
      <c r="AX10" s="4"/>
      <c r="AY10" s="4"/>
      <c r="AZ10" s="4"/>
      <c r="BA10" s="4"/>
      <c r="BB10" s="4"/>
      <c r="BC10" s="4"/>
      <c r="BD10" s="4"/>
      <c r="BE10" s="4"/>
      <c r="BF10" s="4"/>
      <c r="BG10" s="4"/>
      <c r="BH10" s="4"/>
      <c r="BI10" s="4"/>
      <c r="BJ10" s="4"/>
      <c r="BK10" s="4"/>
      <c r="BL10" s="4"/>
      <c r="BM10" s="4"/>
      <c r="BN10" s="4"/>
      <c r="BO10" s="4"/>
    </row>
    <row r="11" spans="1:67" ht="13.5" x14ac:dyDescent="0.25">
      <c r="F11" s="16" t="s">
        <v>7</v>
      </c>
      <c r="G11" s="16">
        <v>0.10782879435115912</v>
      </c>
      <c r="H11" s="17"/>
      <c r="I11" s="4"/>
      <c r="J11" s="4"/>
      <c r="K11" s="4"/>
      <c r="L11" s="4"/>
      <c r="M11" s="4"/>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c r="AQ11" s="4"/>
      <c r="AR11" s="4"/>
      <c r="AS11" s="4"/>
      <c r="AT11" s="4"/>
      <c r="AU11" s="4"/>
      <c r="AV11" s="4"/>
      <c r="AW11" s="4"/>
      <c r="AX11" s="4"/>
      <c r="AY11" s="4"/>
      <c r="AZ11" s="4"/>
      <c r="BA11" s="4"/>
      <c r="BB11" s="4"/>
      <c r="BC11" s="4"/>
      <c r="BD11" s="4"/>
      <c r="BE11" s="4"/>
      <c r="BF11" s="4"/>
      <c r="BG11" s="4"/>
      <c r="BH11" s="4"/>
      <c r="BI11" s="4"/>
      <c r="BJ11" s="4"/>
      <c r="BK11" s="4"/>
      <c r="BL11" s="4"/>
      <c r="BM11" s="4"/>
      <c r="BN11" s="4"/>
      <c r="BO11" s="4"/>
    </row>
    <row r="12" spans="1:67" ht="13.5" x14ac:dyDescent="0.25">
      <c r="F12" s="16" t="s">
        <v>8</v>
      </c>
      <c r="G12" s="16">
        <v>0.33092116905703861</v>
      </c>
      <c r="H12" s="17"/>
      <c r="I12" s="4"/>
      <c r="J12" s="4"/>
      <c r="K12" s="4"/>
      <c r="L12" s="4"/>
      <c r="M12" s="4"/>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c r="AQ12" s="4"/>
      <c r="AR12" s="4"/>
      <c r="AS12" s="4"/>
      <c r="AT12" s="4"/>
      <c r="AU12" s="4"/>
      <c r="AV12" s="4"/>
      <c r="AW12" s="4"/>
      <c r="AX12" s="4"/>
      <c r="AY12" s="4"/>
      <c r="AZ12" s="4"/>
      <c r="BA12" s="4"/>
      <c r="BB12" s="4"/>
      <c r="BC12" s="4"/>
      <c r="BD12" s="4"/>
      <c r="BE12" s="4"/>
      <c r="BF12" s="4"/>
      <c r="BG12" s="4"/>
      <c r="BH12" s="4"/>
      <c r="BI12" s="4"/>
      <c r="BJ12" s="4"/>
      <c r="BK12" s="4"/>
      <c r="BL12" s="4"/>
      <c r="BM12" s="4"/>
      <c r="BN12" s="4"/>
      <c r="BO12" s="4"/>
    </row>
    <row r="13" spans="1:67" ht="13.5" x14ac:dyDescent="0.25">
      <c r="F13" s="17"/>
      <c r="G13" s="17"/>
      <c r="H13" s="17"/>
      <c r="I13" s="4"/>
      <c r="J13" s="4"/>
      <c r="K13" s="4"/>
      <c r="L13" s="4"/>
      <c r="M13" s="4"/>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c r="AQ13" s="4"/>
      <c r="AR13" s="4"/>
      <c r="AS13" s="4"/>
      <c r="AT13" s="4"/>
      <c r="AU13" s="4"/>
      <c r="AV13" s="4"/>
      <c r="AW13" s="4"/>
      <c r="AX13" s="4"/>
      <c r="AY13" s="4"/>
      <c r="AZ13" s="4"/>
      <c r="BA13" s="4"/>
      <c r="BB13" s="4"/>
      <c r="BC13" s="4"/>
      <c r="BD13" s="4"/>
      <c r="BE13" s="4"/>
      <c r="BF13" s="4"/>
      <c r="BG13" s="4"/>
      <c r="BH13" s="4"/>
      <c r="BI13" s="4"/>
      <c r="BJ13" s="4"/>
      <c r="BK13" s="4"/>
      <c r="BL13" s="4"/>
      <c r="BM13" s="4"/>
      <c r="BN13" s="4"/>
      <c r="BO13" s="4"/>
    </row>
    <row r="14" spans="1:67" ht="12.5" x14ac:dyDescent="0.25">
      <c r="F14" s="3"/>
      <c r="G14" s="4"/>
      <c r="H14" s="4"/>
      <c r="I14" s="4"/>
      <c r="J14" s="4"/>
      <c r="K14" s="4"/>
      <c r="L14" s="4"/>
      <c r="M14" s="4"/>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c r="AQ14" s="4"/>
      <c r="AR14" s="4"/>
      <c r="AS14" s="4"/>
      <c r="AT14" s="4"/>
      <c r="AU14" s="4"/>
      <c r="AV14" s="4"/>
      <c r="AW14" s="4"/>
      <c r="AX14" s="4"/>
      <c r="AY14" s="4"/>
      <c r="AZ14" s="4"/>
      <c r="BA14" s="4"/>
      <c r="BB14" s="4"/>
      <c r="BC14" s="4"/>
      <c r="BD14" s="4"/>
      <c r="BE14" s="4"/>
      <c r="BF14" s="4"/>
      <c r="BG14" s="4"/>
      <c r="BH14" s="4"/>
      <c r="BI14" s="4"/>
      <c r="BJ14" s="4"/>
      <c r="BK14" s="4"/>
      <c r="BL14" s="4"/>
      <c r="BM14" s="4"/>
      <c r="BN14" s="4"/>
      <c r="BO14" s="4"/>
    </row>
    <row r="15" spans="1:67" ht="12.5" x14ac:dyDescent="0.25">
      <c r="F15" s="3"/>
      <c r="G15" s="4"/>
      <c r="H15" s="4"/>
      <c r="I15" s="4"/>
      <c r="J15" s="4"/>
      <c r="K15" s="4"/>
      <c r="L15" s="4"/>
      <c r="M15" s="4"/>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c r="AQ15" s="4"/>
      <c r="AR15" s="4"/>
      <c r="AS15" s="4"/>
      <c r="AT15" s="4"/>
      <c r="AU15" s="4"/>
      <c r="AV15" s="4"/>
      <c r="AW15" s="4"/>
      <c r="AX15" s="4"/>
      <c r="AY15" s="4"/>
      <c r="AZ15" s="4"/>
      <c r="BA15" s="4"/>
      <c r="BB15" s="4"/>
      <c r="BC15" s="4"/>
      <c r="BD15" s="4"/>
      <c r="BE15" s="4"/>
      <c r="BF15" s="4"/>
      <c r="BG15" s="4"/>
      <c r="BH15" s="4"/>
      <c r="BI15" s="4"/>
      <c r="BJ15" s="4"/>
      <c r="BK15" s="4"/>
      <c r="BL15" s="4"/>
      <c r="BM15" s="4"/>
      <c r="BN15" s="4"/>
      <c r="BO15" s="4"/>
    </row>
    <row r="16" spans="1:67" ht="12.5" x14ac:dyDescent="0.25">
      <c r="F16" s="3"/>
      <c r="G16" s="4"/>
      <c r="H16" s="4"/>
      <c r="I16" s="4"/>
      <c r="J16" s="4"/>
      <c r="K16" s="4"/>
      <c r="L16" s="4"/>
      <c r="M16" s="4"/>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c r="AQ16" s="4"/>
      <c r="AR16" s="4"/>
      <c r="AS16" s="4"/>
      <c r="AT16" s="4"/>
      <c r="AU16" s="4"/>
      <c r="AV16" s="4"/>
      <c r="AW16" s="4"/>
      <c r="AX16" s="4"/>
      <c r="AY16" s="4"/>
      <c r="AZ16" s="4"/>
      <c r="BA16" s="4"/>
      <c r="BB16" s="4"/>
      <c r="BC16" s="4"/>
      <c r="BD16" s="4"/>
      <c r="BE16" s="4"/>
      <c r="BF16" s="4"/>
      <c r="BG16" s="4"/>
      <c r="BH16" s="4"/>
      <c r="BI16" s="4"/>
      <c r="BJ16" s="4"/>
      <c r="BK16" s="4"/>
      <c r="BL16" s="4"/>
      <c r="BM16" s="4"/>
      <c r="BN16" s="4"/>
      <c r="BO16" s="4"/>
    </row>
    <row r="17" spans="6:67" ht="12.5" x14ac:dyDescent="0.25">
      <c r="F17" s="3"/>
      <c r="G17" s="4"/>
      <c r="H17" s="4"/>
      <c r="I17" s="4"/>
      <c r="J17" s="4"/>
      <c r="K17" s="4"/>
      <c r="L17" s="4"/>
      <c r="M17" s="4"/>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c r="AQ17" s="4"/>
      <c r="AR17" s="4"/>
      <c r="AS17" s="4"/>
      <c r="AT17" s="4"/>
      <c r="AU17" s="4"/>
      <c r="AV17" s="4"/>
      <c r="AW17" s="4"/>
      <c r="AX17" s="4"/>
      <c r="AY17" s="4"/>
      <c r="AZ17" s="4"/>
      <c r="BA17" s="4"/>
      <c r="BB17" s="4"/>
      <c r="BC17" s="4"/>
      <c r="BD17" s="4"/>
      <c r="BE17" s="4"/>
      <c r="BF17" s="4"/>
      <c r="BG17" s="4"/>
      <c r="BH17" s="4"/>
      <c r="BI17" s="4"/>
      <c r="BJ17" s="4"/>
      <c r="BK17" s="4"/>
      <c r="BL17" s="4"/>
      <c r="BM17" s="4"/>
      <c r="BN17" s="4"/>
      <c r="BO17" s="4"/>
    </row>
    <row r="18" spans="6:67" ht="12.5" x14ac:dyDescent="0.25">
      <c r="F18" s="3"/>
      <c r="G18" s="4"/>
      <c r="H18" s="4"/>
      <c r="I18" s="4"/>
      <c r="J18" s="4"/>
      <c r="K18" s="4"/>
      <c r="L18" s="4"/>
      <c r="M18" s="4"/>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c r="AQ18" s="4"/>
      <c r="AR18" s="4"/>
      <c r="AS18" s="4"/>
      <c r="AT18" s="4"/>
      <c r="AU18" s="4"/>
      <c r="AV18" s="4"/>
      <c r="AW18" s="4"/>
      <c r="AX18" s="4"/>
      <c r="AY18" s="4"/>
      <c r="AZ18" s="4"/>
      <c r="BA18" s="4"/>
      <c r="BB18" s="4"/>
      <c r="BC18" s="4"/>
      <c r="BD18" s="4"/>
      <c r="BE18" s="4"/>
      <c r="BF18" s="4"/>
      <c r="BG18" s="4"/>
      <c r="BH18" s="4"/>
      <c r="BI18" s="4"/>
      <c r="BJ18" s="4"/>
      <c r="BK18" s="4"/>
      <c r="BL18" s="4"/>
      <c r="BM18" s="4"/>
      <c r="BN18" s="4"/>
      <c r="BO18" s="4"/>
    </row>
  </sheetData>
  <mergeCells count="3">
    <mergeCell ref="B4:E4"/>
    <mergeCell ref="B5:E5"/>
    <mergeCell ref="B6:E6"/>
  </mergeCells>
  <hyperlinks>
    <hyperlink ref="A1" location="'Contents (2)'!A1" display="Back to contents" xr:uid="{2E08C305-9ABB-4203-B616-13BF7430860B}"/>
  </hyperlinks>
  <pageMargins left="0.7" right="0.7" top="0.75" bottom="0.75" header="0.3" footer="0.3"/>
  <pageSetup orientation="portrait" horizontalDpi="0"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E00518-8EE3-41F2-88AA-E94F13A3C35B}">
  <sheetPr>
    <tabColor theme="4"/>
  </sheetPr>
  <dimension ref="A1:BO18"/>
  <sheetViews>
    <sheetView topLeftCell="A6" zoomScale="112" zoomScaleNormal="60" workbookViewId="0">
      <selection activeCell="B6" sqref="B6:E6"/>
    </sheetView>
  </sheetViews>
  <sheetFormatPr defaultColWidth="9" defaultRowHeight="11.5" x14ac:dyDescent="0.25"/>
  <cols>
    <col min="1" max="1" width="4.1640625" style="2" customWidth="1"/>
    <col min="2" max="2" width="24.83203125" style="2" customWidth="1"/>
    <col min="3" max="3" width="1.5" style="2" customWidth="1"/>
    <col min="4" max="4" width="17.83203125" style="2" customWidth="1"/>
    <col min="5" max="5" width="37.4140625" style="2" customWidth="1"/>
    <col min="6" max="6" width="71.08203125" style="2" customWidth="1"/>
    <col min="7" max="7" width="53.4140625" style="2" customWidth="1"/>
    <col min="8" max="16384" width="9" style="2"/>
  </cols>
  <sheetData>
    <row r="1" spans="1:67" ht="36.75" customHeight="1" x14ac:dyDescent="0.25">
      <c r="A1" s="14" t="s">
        <v>3</v>
      </c>
    </row>
    <row r="2" spans="1:67" s="13" customFormat="1" ht="13.5" x14ac:dyDescent="0.25">
      <c r="A2" s="12" t="s">
        <v>15</v>
      </c>
    </row>
    <row r="3" spans="1:67" ht="12" thickBot="1" x14ac:dyDescent="0.3"/>
    <row r="4" spans="1:67" ht="60" customHeight="1" thickTop="1" x14ac:dyDescent="0.25">
      <c r="B4" s="18" t="s">
        <v>19</v>
      </c>
      <c r="C4" s="19"/>
      <c r="D4" s="19"/>
      <c r="E4" s="20"/>
    </row>
    <row r="5" spans="1:67" ht="300" customHeight="1" x14ac:dyDescent="0.25">
      <c r="B5" s="21"/>
      <c r="C5" s="22"/>
      <c r="D5" s="22"/>
      <c r="E5" s="23"/>
    </row>
    <row r="6" spans="1:67" ht="78.5" customHeight="1" thickBot="1" x14ac:dyDescent="0.3">
      <c r="B6" s="24" t="s">
        <v>23</v>
      </c>
      <c r="C6" s="25"/>
      <c r="D6" s="25"/>
      <c r="E6" s="26"/>
    </row>
    <row r="7" spans="1:67" ht="15.75" customHeight="1" thickTop="1" x14ac:dyDescent="0.25"/>
    <row r="8" spans="1:67" ht="13.5" x14ac:dyDescent="0.25">
      <c r="F8" s="15" t="s">
        <v>11</v>
      </c>
      <c r="G8" s="15" t="s">
        <v>10</v>
      </c>
      <c r="H8" s="15"/>
      <c r="I8" s="1"/>
      <c r="J8" s="1"/>
      <c r="K8" s="1"/>
      <c r="L8" s="1"/>
      <c r="M8" s="1"/>
      <c r="N8" s="1"/>
      <c r="O8" s="1"/>
      <c r="P8" s="1"/>
      <c r="Q8" s="1"/>
      <c r="R8" s="1"/>
      <c r="S8" s="1"/>
      <c r="T8" s="1"/>
      <c r="U8" s="1"/>
      <c r="V8" s="1"/>
      <c r="W8" s="1"/>
      <c r="X8" s="1"/>
      <c r="Y8" s="1"/>
      <c r="Z8" s="1"/>
      <c r="AA8" s="1"/>
      <c r="AB8" s="1"/>
      <c r="AC8" s="1"/>
      <c r="AD8" s="1"/>
      <c r="AE8" s="1"/>
      <c r="AF8" s="1"/>
      <c r="AG8" s="1"/>
      <c r="AH8" s="1"/>
      <c r="AI8" s="1"/>
      <c r="AJ8" s="1"/>
      <c r="AK8" s="1"/>
      <c r="AL8" s="1"/>
      <c r="AM8" s="1"/>
      <c r="AN8" s="1"/>
      <c r="AO8" s="1"/>
      <c r="AP8" s="1"/>
      <c r="AQ8" s="1"/>
      <c r="AR8" s="1"/>
      <c r="AS8" s="1"/>
      <c r="AT8" s="1"/>
      <c r="AU8" s="1"/>
      <c r="AV8" s="1"/>
      <c r="AW8" s="1"/>
      <c r="AX8" s="1"/>
      <c r="AY8" s="1"/>
      <c r="AZ8" s="1"/>
      <c r="BA8" s="1"/>
      <c r="BB8" s="1"/>
      <c r="BC8" s="1"/>
      <c r="BD8" s="1"/>
      <c r="BE8" s="1"/>
      <c r="BF8" s="1"/>
      <c r="BG8" s="1"/>
      <c r="BH8" s="1"/>
      <c r="BI8" s="1"/>
      <c r="BJ8" s="1"/>
      <c r="BK8" s="1"/>
      <c r="BL8" s="1"/>
      <c r="BM8" s="1"/>
      <c r="BN8" s="1"/>
      <c r="BO8" s="1"/>
    </row>
    <row r="9" spans="1:67" ht="13.5" x14ac:dyDescent="0.25">
      <c r="F9" s="16" t="s">
        <v>12</v>
      </c>
      <c r="G9" s="16">
        <v>0.36</v>
      </c>
      <c r="H9" s="17"/>
      <c r="I9" s="4"/>
      <c r="J9" s="4"/>
      <c r="K9" s="4"/>
      <c r="L9" s="4"/>
      <c r="M9" s="4"/>
      <c r="N9" s="4"/>
      <c r="O9" s="4"/>
      <c r="P9" s="4"/>
      <c r="Q9" s="4"/>
      <c r="R9" s="4"/>
      <c r="S9" s="4"/>
      <c r="T9" s="4"/>
      <c r="U9" s="4"/>
      <c r="V9" s="4"/>
      <c r="W9" s="4"/>
      <c r="X9" s="4"/>
      <c r="Y9" s="4"/>
      <c r="Z9" s="4"/>
      <c r="AA9" s="4"/>
      <c r="AB9" s="4"/>
      <c r="AC9" s="4"/>
      <c r="AD9" s="4"/>
      <c r="AE9" s="4"/>
      <c r="AF9" s="4"/>
      <c r="AG9" s="4"/>
      <c r="AH9" s="4"/>
      <c r="AI9" s="4"/>
      <c r="AJ9" s="4"/>
      <c r="AK9" s="4"/>
      <c r="AL9" s="4"/>
      <c r="AM9" s="4"/>
      <c r="AN9" s="4"/>
      <c r="AO9" s="4"/>
      <c r="AP9" s="4"/>
      <c r="AQ9" s="4"/>
      <c r="AR9" s="4"/>
      <c r="AS9" s="4"/>
      <c r="AT9" s="4"/>
      <c r="AU9" s="4"/>
      <c r="AV9" s="4"/>
      <c r="AW9" s="4"/>
      <c r="AX9" s="4"/>
      <c r="AY9" s="4"/>
      <c r="AZ9" s="4"/>
      <c r="BA9" s="4"/>
      <c r="BB9" s="4"/>
      <c r="BC9" s="4"/>
      <c r="BD9" s="4"/>
      <c r="BE9" s="4"/>
      <c r="BF9" s="4"/>
      <c r="BG9" s="4"/>
      <c r="BH9" s="4"/>
      <c r="BI9" s="4"/>
      <c r="BJ9" s="4"/>
      <c r="BK9" s="4"/>
      <c r="BL9" s="4"/>
      <c r="BM9" s="4"/>
      <c r="BN9" s="4"/>
      <c r="BO9" s="4"/>
    </row>
    <row r="10" spans="1:67" ht="13.5" x14ac:dyDescent="0.25">
      <c r="F10" s="16" t="s">
        <v>13</v>
      </c>
      <c r="G10" s="16">
        <v>0.41</v>
      </c>
      <c r="H10" s="17"/>
      <c r="I10" s="4"/>
      <c r="J10" s="4"/>
      <c r="K10" s="4"/>
      <c r="L10" s="4"/>
      <c r="M10" s="4"/>
      <c r="N10" s="4"/>
      <c r="O10" s="4"/>
      <c r="P10" s="4"/>
      <c r="Q10" s="4"/>
      <c r="R10" s="4"/>
      <c r="S10" s="4"/>
      <c r="T10" s="4"/>
      <c r="U10" s="4"/>
      <c r="V10" s="4"/>
      <c r="W10" s="4"/>
      <c r="X10" s="4"/>
      <c r="Y10" s="4"/>
      <c r="Z10" s="4"/>
      <c r="AA10" s="4"/>
      <c r="AB10" s="4"/>
      <c r="AC10" s="4"/>
      <c r="AD10" s="4"/>
      <c r="AE10" s="4"/>
      <c r="AF10" s="4"/>
      <c r="AG10" s="4"/>
      <c r="AH10" s="4"/>
      <c r="AI10" s="4"/>
      <c r="AJ10" s="4"/>
      <c r="AK10" s="4"/>
      <c r="AL10" s="4"/>
      <c r="AM10" s="4"/>
      <c r="AN10" s="4"/>
      <c r="AO10" s="4"/>
      <c r="AP10" s="4"/>
      <c r="AQ10" s="4"/>
      <c r="AR10" s="4"/>
      <c r="AS10" s="4"/>
      <c r="AT10" s="4"/>
      <c r="AU10" s="4"/>
      <c r="AV10" s="4"/>
      <c r="AW10" s="4"/>
      <c r="AX10" s="4"/>
      <c r="AY10" s="4"/>
      <c r="AZ10" s="4"/>
      <c r="BA10" s="4"/>
      <c r="BB10" s="4"/>
      <c r="BC10" s="4"/>
      <c r="BD10" s="4"/>
      <c r="BE10" s="4"/>
      <c r="BF10" s="4"/>
      <c r="BG10" s="4"/>
      <c r="BH10" s="4"/>
      <c r="BI10" s="4"/>
      <c r="BJ10" s="4"/>
      <c r="BK10" s="4"/>
      <c r="BL10" s="4"/>
      <c r="BM10" s="4"/>
      <c r="BN10" s="4"/>
      <c r="BO10" s="4"/>
    </row>
    <row r="11" spans="1:67" ht="13.5" x14ac:dyDescent="0.25">
      <c r="F11" s="16" t="s">
        <v>14</v>
      </c>
      <c r="G11" s="16">
        <v>0.23</v>
      </c>
      <c r="H11" s="17"/>
      <c r="I11" s="4"/>
      <c r="J11" s="4"/>
      <c r="K11" s="4"/>
      <c r="L11" s="4"/>
      <c r="M11" s="4"/>
      <c r="N11" s="4"/>
      <c r="O11" s="4"/>
      <c r="P11" s="4"/>
      <c r="Q11" s="4"/>
      <c r="R11" s="4"/>
      <c r="S11" s="4"/>
      <c r="T11" s="4"/>
      <c r="U11" s="4"/>
      <c r="V11" s="4"/>
      <c r="W11" s="4"/>
      <c r="X11" s="4"/>
      <c r="Y11" s="4"/>
      <c r="Z11" s="4"/>
      <c r="AA11" s="4"/>
      <c r="AB11" s="4"/>
      <c r="AC11" s="4"/>
      <c r="AD11" s="4"/>
      <c r="AE11" s="4"/>
      <c r="AF11" s="4"/>
      <c r="AG11" s="4"/>
      <c r="AH11" s="4"/>
      <c r="AI11" s="4"/>
      <c r="AJ11" s="4"/>
      <c r="AK11" s="4"/>
      <c r="AL11" s="4"/>
      <c r="AM11" s="4"/>
      <c r="AN11" s="4"/>
      <c r="AO11" s="4"/>
      <c r="AP11" s="4"/>
      <c r="AQ11" s="4"/>
      <c r="AR11" s="4"/>
      <c r="AS11" s="4"/>
      <c r="AT11" s="4"/>
      <c r="AU11" s="4"/>
      <c r="AV11" s="4"/>
      <c r="AW11" s="4"/>
      <c r="AX11" s="4"/>
      <c r="AY11" s="4"/>
      <c r="AZ11" s="4"/>
      <c r="BA11" s="4"/>
      <c r="BB11" s="4"/>
      <c r="BC11" s="4"/>
      <c r="BD11" s="4"/>
      <c r="BE11" s="4"/>
      <c r="BF11" s="4"/>
      <c r="BG11" s="4"/>
      <c r="BH11" s="4"/>
      <c r="BI11" s="4"/>
      <c r="BJ11" s="4"/>
      <c r="BK11" s="4"/>
      <c r="BL11" s="4"/>
      <c r="BM11" s="4"/>
      <c r="BN11" s="4"/>
      <c r="BO11" s="4"/>
    </row>
    <row r="12" spans="1:67" ht="13.5" x14ac:dyDescent="0.25">
      <c r="F12" s="16"/>
      <c r="G12" s="16"/>
      <c r="H12" s="17"/>
      <c r="I12" s="4"/>
      <c r="J12" s="4"/>
      <c r="K12" s="4"/>
      <c r="L12" s="4"/>
      <c r="M12" s="4"/>
      <c r="N12" s="4"/>
      <c r="O12" s="4"/>
      <c r="P12" s="4"/>
      <c r="Q12" s="4"/>
      <c r="R12" s="4"/>
      <c r="S12" s="4"/>
      <c r="T12" s="4"/>
      <c r="U12" s="4"/>
      <c r="V12" s="4"/>
      <c r="W12" s="4"/>
      <c r="X12" s="4"/>
      <c r="Y12" s="4"/>
      <c r="Z12" s="4"/>
      <c r="AA12" s="4"/>
      <c r="AB12" s="4"/>
      <c r="AC12" s="4"/>
      <c r="AD12" s="4"/>
      <c r="AE12" s="4"/>
      <c r="AF12" s="4"/>
      <c r="AG12" s="4"/>
      <c r="AH12" s="4"/>
      <c r="AI12" s="4"/>
      <c r="AJ12" s="4"/>
      <c r="AK12" s="4"/>
      <c r="AL12" s="4"/>
      <c r="AM12" s="4"/>
      <c r="AN12" s="4"/>
      <c r="AO12" s="4"/>
      <c r="AP12" s="4"/>
      <c r="AQ12" s="4"/>
      <c r="AR12" s="4"/>
      <c r="AS12" s="4"/>
      <c r="AT12" s="4"/>
      <c r="AU12" s="4"/>
      <c r="AV12" s="4"/>
      <c r="AW12" s="4"/>
      <c r="AX12" s="4"/>
      <c r="AY12" s="4"/>
      <c r="AZ12" s="4"/>
      <c r="BA12" s="4"/>
      <c r="BB12" s="4"/>
      <c r="BC12" s="4"/>
      <c r="BD12" s="4"/>
      <c r="BE12" s="4"/>
      <c r="BF12" s="4"/>
      <c r="BG12" s="4"/>
      <c r="BH12" s="4"/>
      <c r="BI12" s="4"/>
      <c r="BJ12" s="4"/>
      <c r="BK12" s="4"/>
      <c r="BL12" s="4"/>
      <c r="BM12" s="4"/>
      <c r="BN12" s="4"/>
      <c r="BO12" s="4"/>
    </row>
    <row r="13" spans="1:67" ht="13.5" x14ac:dyDescent="0.25">
      <c r="F13" s="17"/>
      <c r="G13" s="17"/>
      <c r="H13" s="17"/>
      <c r="I13" s="4"/>
      <c r="J13" s="4"/>
      <c r="K13" s="4"/>
      <c r="L13" s="4"/>
      <c r="M13" s="4"/>
      <c r="N13" s="4"/>
      <c r="O13" s="4"/>
      <c r="P13" s="4"/>
      <c r="Q13" s="4"/>
      <c r="R13" s="4"/>
      <c r="S13" s="4"/>
      <c r="T13" s="4"/>
      <c r="U13" s="4"/>
      <c r="V13" s="4"/>
      <c r="W13" s="4"/>
      <c r="X13" s="4"/>
      <c r="Y13" s="4"/>
      <c r="Z13" s="4"/>
      <c r="AA13" s="4"/>
      <c r="AB13" s="4"/>
      <c r="AC13" s="4"/>
      <c r="AD13" s="4"/>
      <c r="AE13" s="4"/>
      <c r="AF13" s="4"/>
      <c r="AG13" s="4"/>
      <c r="AH13" s="4"/>
      <c r="AI13" s="4"/>
      <c r="AJ13" s="4"/>
      <c r="AK13" s="4"/>
      <c r="AL13" s="4"/>
      <c r="AM13" s="4"/>
      <c r="AN13" s="4"/>
      <c r="AO13" s="4"/>
      <c r="AP13" s="4"/>
      <c r="AQ13" s="4"/>
      <c r="AR13" s="4"/>
      <c r="AS13" s="4"/>
      <c r="AT13" s="4"/>
      <c r="AU13" s="4"/>
      <c r="AV13" s="4"/>
      <c r="AW13" s="4"/>
      <c r="AX13" s="4"/>
      <c r="AY13" s="4"/>
      <c r="AZ13" s="4"/>
      <c r="BA13" s="4"/>
      <c r="BB13" s="4"/>
      <c r="BC13" s="4"/>
      <c r="BD13" s="4"/>
      <c r="BE13" s="4"/>
      <c r="BF13" s="4"/>
      <c r="BG13" s="4"/>
      <c r="BH13" s="4"/>
      <c r="BI13" s="4"/>
      <c r="BJ13" s="4"/>
      <c r="BK13" s="4"/>
      <c r="BL13" s="4"/>
      <c r="BM13" s="4"/>
      <c r="BN13" s="4"/>
      <c r="BO13" s="4"/>
    </row>
    <row r="14" spans="1:67" ht="12.5" x14ac:dyDescent="0.25">
      <c r="F14" s="3"/>
      <c r="G14" s="4"/>
      <c r="H14" s="4"/>
      <c r="I14" s="4"/>
      <c r="J14" s="4"/>
      <c r="K14" s="4"/>
      <c r="L14" s="4"/>
      <c r="M14" s="4"/>
      <c r="N14" s="4"/>
      <c r="O14" s="4"/>
      <c r="P14" s="4"/>
      <c r="Q14" s="4"/>
      <c r="R14" s="4"/>
      <c r="S14" s="4"/>
      <c r="T14" s="4"/>
      <c r="U14" s="4"/>
      <c r="V14" s="4"/>
      <c r="W14" s="4"/>
      <c r="X14" s="4"/>
      <c r="Y14" s="4"/>
      <c r="Z14" s="4"/>
      <c r="AA14" s="4"/>
      <c r="AB14" s="4"/>
      <c r="AC14" s="4"/>
      <c r="AD14" s="4"/>
      <c r="AE14" s="4"/>
      <c r="AF14" s="4"/>
      <c r="AG14" s="4"/>
      <c r="AH14" s="4"/>
      <c r="AI14" s="4"/>
      <c r="AJ14" s="4"/>
      <c r="AK14" s="4"/>
      <c r="AL14" s="4"/>
      <c r="AM14" s="4"/>
      <c r="AN14" s="4"/>
      <c r="AO14" s="4"/>
      <c r="AP14" s="4"/>
      <c r="AQ14" s="4"/>
      <c r="AR14" s="4"/>
      <c r="AS14" s="4"/>
      <c r="AT14" s="4"/>
      <c r="AU14" s="4"/>
      <c r="AV14" s="4"/>
      <c r="AW14" s="4"/>
      <c r="AX14" s="4"/>
      <c r="AY14" s="4"/>
      <c r="AZ14" s="4"/>
      <c r="BA14" s="4"/>
      <c r="BB14" s="4"/>
      <c r="BC14" s="4"/>
      <c r="BD14" s="4"/>
      <c r="BE14" s="4"/>
      <c r="BF14" s="4"/>
      <c r="BG14" s="4"/>
      <c r="BH14" s="4"/>
      <c r="BI14" s="4"/>
      <c r="BJ14" s="4"/>
      <c r="BK14" s="4"/>
      <c r="BL14" s="4"/>
      <c r="BM14" s="4"/>
      <c r="BN14" s="4"/>
      <c r="BO14" s="4"/>
    </row>
    <row r="15" spans="1:67" ht="12.5" x14ac:dyDescent="0.25">
      <c r="F15" s="3"/>
      <c r="G15" s="4"/>
      <c r="H15" s="4"/>
      <c r="I15" s="4"/>
      <c r="J15" s="4"/>
      <c r="K15" s="4"/>
      <c r="L15" s="4"/>
      <c r="M15" s="4"/>
      <c r="N15" s="4"/>
      <c r="O15" s="4"/>
      <c r="P15" s="4"/>
      <c r="Q15" s="4"/>
      <c r="R15" s="4"/>
      <c r="S15" s="4"/>
      <c r="T15" s="4"/>
      <c r="U15" s="4"/>
      <c r="V15" s="4"/>
      <c r="W15" s="4"/>
      <c r="X15" s="4"/>
      <c r="Y15" s="4"/>
      <c r="Z15" s="4"/>
      <c r="AA15" s="4"/>
      <c r="AB15" s="4"/>
      <c r="AC15" s="4"/>
      <c r="AD15" s="4"/>
      <c r="AE15" s="4"/>
      <c r="AF15" s="4"/>
      <c r="AG15" s="4"/>
      <c r="AH15" s="4"/>
      <c r="AI15" s="4"/>
      <c r="AJ15" s="4"/>
      <c r="AK15" s="4"/>
      <c r="AL15" s="4"/>
      <c r="AM15" s="4"/>
      <c r="AN15" s="4"/>
      <c r="AO15" s="4"/>
      <c r="AP15" s="4"/>
      <c r="AQ15" s="4"/>
      <c r="AR15" s="4"/>
      <c r="AS15" s="4"/>
      <c r="AT15" s="4"/>
      <c r="AU15" s="4"/>
      <c r="AV15" s="4"/>
      <c r="AW15" s="4"/>
      <c r="AX15" s="4"/>
      <c r="AY15" s="4"/>
      <c r="AZ15" s="4"/>
      <c r="BA15" s="4"/>
      <c r="BB15" s="4"/>
      <c r="BC15" s="4"/>
      <c r="BD15" s="4"/>
      <c r="BE15" s="4"/>
      <c r="BF15" s="4"/>
      <c r="BG15" s="4"/>
      <c r="BH15" s="4"/>
      <c r="BI15" s="4"/>
      <c r="BJ15" s="4"/>
      <c r="BK15" s="4"/>
      <c r="BL15" s="4"/>
      <c r="BM15" s="4"/>
      <c r="BN15" s="4"/>
      <c r="BO15" s="4"/>
    </row>
    <row r="16" spans="1:67" ht="12.5" x14ac:dyDescent="0.25">
      <c r="F16" s="3"/>
      <c r="G16" s="4"/>
      <c r="H16" s="4"/>
      <c r="I16" s="4"/>
      <c r="J16" s="4"/>
      <c r="K16" s="4"/>
      <c r="L16" s="4"/>
      <c r="M16" s="4"/>
      <c r="N16" s="4"/>
      <c r="O16" s="4"/>
      <c r="P16" s="4"/>
      <c r="Q16" s="4"/>
      <c r="R16" s="4"/>
      <c r="S16" s="4"/>
      <c r="T16" s="4"/>
      <c r="U16" s="4"/>
      <c r="V16" s="4"/>
      <c r="W16" s="4"/>
      <c r="X16" s="4"/>
      <c r="Y16" s="4"/>
      <c r="Z16" s="4"/>
      <c r="AA16" s="4"/>
      <c r="AB16" s="4"/>
      <c r="AC16" s="4"/>
      <c r="AD16" s="4"/>
      <c r="AE16" s="4"/>
      <c r="AF16" s="4"/>
      <c r="AG16" s="4"/>
      <c r="AH16" s="4"/>
      <c r="AI16" s="4"/>
      <c r="AJ16" s="4"/>
      <c r="AK16" s="4"/>
      <c r="AL16" s="4"/>
      <c r="AM16" s="4"/>
      <c r="AN16" s="4"/>
      <c r="AO16" s="4"/>
      <c r="AP16" s="4"/>
      <c r="AQ16" s="4"/>
      <c r="AR16" s="4"/>
      <c r="AS16" s="4"/>
      <c r="AT16" s="4"/>
      <c r="AU16" s="4"/>
      <c r="AV16" s="4"/>
      <c r="AW16" s="4"/>
      <c r="AX16" s="4"/>
      <c r="AY16" s="4"/>
      <c r="AZ16" s="4"/>
      <c r="BA16" s="4"/>
      <c r="BB16" s="4"/>
      <c r="BC16" s="4"/>
      <c r="BD16" s="4"/>
      <c r="BE16" s="4"/>
      <c r="BF16" s="4"/>
      <c r="BG16" s="4"/>
      <c r="BH16" s="4"/>
      <c r="BI16" s="4"/>
      <c r="BJ16" s="4"/>
      <c r="BK16" s="4"/>
      <c r="BL16" s="4"/>
      <c r="BM16" s="4"/>
      <c r="BN16" s="4"/>
      <c r="BO16" s="4"/>
    </row>
    <row r="17" spans="6:67" ht="12.5" x14ac:dyDescent="0.25">
      <c r="F17" s="3"/>
      <c r="G17" s="4"/>
      <c r="H17" s="4"/>
      <c r="I17" s="4"/>
      <c r="J17" s="4"/>
      <c r="K17" s="4"/>
      <c r="L17" s="4"/>
      <c r="M17" s="4"/>
      <c r="N17" s="4"/>
      <c r="O17" s="4"/>
      <c r="P17" s="4"/>
      <c r="Q17" s="4"/>
      <c r="R17" s="4"/>
      <c r="S17" s="4"/>
      <c r="T17" s="4"/>
      <c r="U17" s="4"/>
      <c r="V17" s="4"/>
      <c r="W17" s="4"/>
      <c r="X17" s="4"/>
      <c r="Y17" s="4"/>
      <c r="Z17" s="4"/>
      <c r="AA17" s="4"/>
      <c r="AB17" s="4"/>
      <c r="AC17" s="4"/>
      <c r="AD17" s="4"/>
      <c r="AE17" s="4"/>
      <c r="AF17" s="4"/>
      <c r="AG17" s="4"/>
      <c r="AH17" s="4"/>
      <c r="AI17" s="4"/>
      <c r="AJ17" s="4"/>
      <c r="AK17" s="4"/>
      <c r="AL17" s="4"/>
      <c r="AM17" s="4"/>
      <c r="AN17" s="4"/>
      <c r="AO17" s="4"/>
      <c r="AP17" s="4"/>
      <c r="AQ17" s="4"/>
      <c r="AR17" s="4"/>
      <c r="AS17" s="4"/>
      <c r="AT17" s="4"/>
      <c r="AU17" s="4"/>
      <c r="AV17" s="4"/>
      <c r="AW17" s="4"/>
      <c r="AX17" s="4"/>
      <c r="AY17" s="4"/>
      <c r="AZ17" s="4"/>
      <c r="BA17" s="4"/>
      <c r="BB17" s="4"/>
      <c r="BC17" s="4"/>
      <c r="BD17" s="4"/>
      <c r="BE17" s="4"/>
      <c r="BF17" s="4"/>
      <c r="BG17" s="4"/>
      <c r="BH17" s="4"/>
      <c r="BI17" s="4"/>
      <c r="BJ17" s="4"/>
      <c r="BK17" s="4"/>
      <c r="BL17" s="4"/>
      <c r="BM17" s="4"/>
      <c r="BN17" s="4"/>
      <c r="BO17" s="4"/>
    </row>
    <row r="18" spans="6:67" ht="12.5" x14ac:dyDescent="0.25">
      <c r="F18" s="3"/>
      <c r="G18" s="4"/>
      <c r="H18" s="4"/>
      <c r="I18" s="4"/>
      <c r="J18" s="4"/>
      <c r="K18" s="4"/>
      <c r="L18" s="4"/>
      <c r="M18" s="4"/>
      <c r="N18" s="4"/>
      <c r="O18" s="4"/>
      <c r="P18" s="4"/>
      <c r="Q18" s="4"/>
      <c r="R18" s="4"/>
      <c r="S18" s="4"/>
      <c r="T18" s="4"/>
      <c r="U18" s="4"/>
      <c r="V18" s="4"/>
      <c r="W18" s="4"/>
      <c r="X18" s="4"/>
      <c r="Y18" s="4"/>
      <c r="Z18" s="4"/>
      <c r="AA18" s="4"/>
      <c r="AB18" s="4"/>
      <c r="AC18" s="4"/>
      <c r="AD18" s="4"/>
      <c r="AE18" s="4"/>
      <c r="AF18" s="4"/>
      <c r="AG18" s="4"/>
      <c r="AH18" s="4"/>
      <c r="AI18" s="4"/>
      <c r="AJ18" s="4"/>
      <c r="AK18" s="4"/>
      <c r="AL18" s="4"/>
      <c r="AM18" s="4"/>
      <c r="AN18" s="4"/>
      <c r="AO18" s="4"/>
      <c r="AP18" s="4"/>
      <c r="AQ18" s="4"/>
      <c r="AR18" s="4"/>
      <c r="AS18" s="4"/>
      <c r="AT18" s="4"/>
      <c r="AU18" s="4"/>
      <c r="AV18" s="4"/>
      <c r="AW18" s="4"/>
      <c r="AX18" s="4"/>
      <c r="AY18" s="4"/>
      <c r="AZ18" s="4"/>
      <c r="BA18" s="4"/>
      <c r="BB18" s="4"/>
      <c r="BC18" s="4"/>
      <c r="BD18" s="4"/>
      <c r="BE18" s="4"/>
      <c r="BF18" s="4"/>
      <c r="BG18" s="4"/>
      <c r="BH18" s="4"/>
      <c r="BI18" s="4"/>
      <c r="BJ18" s="4"/>
      <c r="BK18" s="4"/>
      <c r="BL18" s="4"/>
      <c r="BM18" s="4"/>
      <c r="BN18" s="4"/>
      <c r="BO18" s="4"/>
    </row>
  </sheetData>
  <mergeCells count="3">
    <mergeCell ref="B4:E4"/>
    <mergeCell ref="B5:E5"/>
    <mergeCell ref="B6:E6"/>
  </mergeCells>
  <hyperlinks>
    <hyperlink ref="A1" location="Contents!A1" display="Back to contents" xr:uid="{1F526651-E82B-4FFB-9731-9697B95D6C05}"/>
  </hyperlinks>
  <pageMargins left="0.7" right="0.7" top="0.75" bottom="0.75" header="0.3" footer="0.3"/>
  <pageSetup orientation="portrait" horizontalDpi="0"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D4FF3CCC2A2E6F4D9F9705FB5D716C67" ma:contentTypeVersion="32" ma:contentTypeDescription="Create a new document." ma:contentTypeScope="" ma:versionID="f46dfe6023248ecc9a9784e9c9b1c837">
  <xsd:schema xmlns:xsd="http://www.w3.org/2001/XMLSchema" xmlns:xs="http://www.w3.org/2001/XMLSchema" xmlns:p="http://schemas.microsoft.com/office/2006/metadata/properties" xmlns:ns1="http://schemas.microsoft.com/sharepoint/v3" xmlns:ns2="662745e8-e224-48e8-a2e3-254862b8c2f5" xmlns:ns3="4078af6e-fcad-48cf-bd67-14b9d0184fe2" xmlns:ns4="3964904f-5f85-4184-bdfc-bbe062de5a69" targetNamespace="http://schemas.microsoft.com/office/2006/metadata/properties" ma:root="true" ma:fieldsID="81366b541896364733569932089cb39a" ns1:_="" ns2:_="" ns3:_="" ns4:_="">
    <xsd:import namespace="http://schemas.microsoft.com/sharepoint/v3"/>
    <xsd:import namespace="662745e8-e224-48e8-a2e3-254862b8c2f5"/>
    <xsd:import namespace="4078af6e-fcad-48cf-bd67-14b9d0184fe2"/>
    <xsd:import namespace="3964904f-5f85-4184-bdfc-bbe062de5a69"/>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Location" minOccurs="0"/>
                <xsd:element ref="ns1:_ip_UnifiedCompliancePolicyProperties" minOccurs="0"/>
                <xsd:element ref="ns1:_ip_UnifiedCompliancePolicyUIAction" minOccurs="0"/>
                <xsd:element ref="ns3:lcf76f155ced4ddcb4097134ff3c332f" minOccurs="0"/>
                <xsd:element ref="ns3:MediaServiceObjectDetectorVersions" minOccurs="0"/>
                <xsd:element ref="ns3:MediaServiceSearchProperties" minOccurs="0"/>
                <xsd:element ref="ns3:MediaServiceMetadata" minOccurs="0"/>
                <xsd:element ref="ns3:MediaServiceFastMetadata" minOccurs="0"/>
                <xsd:element ref="ns4:SharedWithUsers" minOccurs="0"/>
                <xsd:element ref="ns4:SharedWithDetails"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6" nillable="true" ma:displayName="Unified Compliance Policy Properties" ma:hidden="true" ma:internalName="_ip_UnifiedCompliancePolicyProperties">
      <xsd:simpleType>
        <xsd:restriction base="dms:Note"/>
      </xsd:simpleType>
    </xsd:element>
    <xsd:element name="_ip_UnifiedCompliancePolicyUIAction" ma:index="2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ceb2d035-1d12-4971-b66d-8c082d82be43}" ma:internalName="TaxCatchAll" ma:showField="CatchAllData" ma:web="3964904f-5f85-4184-bdfc-bbe062de5a6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ceb2d035-1d12-4971-b66d-8c082d82be43}" ma:internalName="TaxCatchAllLabel" ma:readOnly="true" ma:showField="CatchAllDataLabel" ma:web="3964904f-5f85-4184-bdfc-bbe062de5a69">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Climate Change Committee" ma:internalName="Team" ma:readOnly="false">
      <xsd:simpleType>
        <xsd:restriction base="dms:Text"/>
      </xsd:simpleType>
    </xsd:element>
    <xsd:element name="Topic" ma:index="20" nillable="true" ma:displayName="Topic" ma:default="Comms"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Defra Group|0867f7b3-e76e-40ca-bb1f-5ba341a49230"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CCC|56fb4ae0-68c5-4508-b0e5-c5babc6316fa"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078af6e-fcad-48cf-bd67-14b9d0184fe2" elementFormDefault="qualified">
    <xsd:import namespace="http://schemas.microsoft.com/office/2006/documentManagement/types"/>
    <xsd:import namespace="http://schemas.microsoft.com/office/infopath/2007/PartnerControls"/>
    <xsd:element name="MediaServiceLocation" ma:index="25" nillable="true" ma:displayName="Location" ma:internalName="MediaServiceLocation" ma:readOnly="true">
      <xsd:simpleType>
        <xsd:restriction base="dms:Text"/>
      </xsd:simpleType>
    </xsd:element>
    <xsd:element name="lcf76f155ced4ddcb4097134ff3c332f" ma:index="2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ediaServiceAutoTags" ma:index="38" nillable="true" ma:displayName="Tags" ma:internalName="MediaServiceAutoTags" ma:readOnly="true">
      <xsd:simpleType>
        <xsd:restriction base="dms:Text"/>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MediaServiceOCR" ma:index="41" nillable="true" ma:displayName="Extracted Text" ma:internalName="MediaServiceOCR" ma:readOnly="true">
      <xsd:simpleType>
        <xsd:restriction base="dms:Note">
          <xsd:maxLength value="255"/>
        </xsd:restriction>
      </xsd:simpleType>
    </xsd:element>
    <xsd:element name="MediaServiceDateTaken" ma:index="42" nillable="true" ma:displayName="MediaServiceDateTaken" ma:hidden="true" ma:internalName="MediaServiceDateTaken"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element name="MediaServiceBillingMetadata" ma:index="4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64904f-5f85-4184-bdfc-bbe062de5a69" elementFormDefault="qualified">
    <xsd:import namespace="http://schemas.microsoft.com/office/2006/documentManagement/types"/>
    <xsd:import namespace="http://schemas.microsoft.com/office/infopath/2007/PartnerControls"/>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1117845-93f6-4da3-abaa-fcb4fa669c78" ContentTypeId="0x010100A5BF1C78D9F64B679A5EBDE1C6598EBC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_ip_UnifiedCompliancePolicyUIAction xmlns="http://schemas.microsoft.com/sharepoint/v3" xsi:nil="true"/>
    <k85d23755b3a46b5a51451cf336b2e9b xmlns="662745e8-e224-48e8-a2e3-254862b8c2f5">
      <Terms xmlns="http://schemas.microsoft.com/office/infopath/2007/PartnerControls"/>
    </k85d23755b3a46b5a51451cf336b2e9b>
    <lcf76f155ced4ddcb4097134ff3c332f xmlns="4078af6e-fcad-48cf-bd67-14b9d0184fe2">
      <Terms xmlns="http://schemas.microsoft.com/office/infopath/2007/PartnerControls"/>
    </lcf76f155ced4ddcb4097134ff3c332f>
    <Topic xmlns="662745e8-e224-48e8-a2e3-254862b8c2f5">Comms</Topic>
    <HOMigrated xmlns="662745e8-e224-48e8-a2e3-254862b8c2f5">false</HOMigrated>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Defra Group</TermName>
          <TermId xmlns="http://schemas.microsoft.com/office/infopath/2007/PartnerControls">0867f7b3-e76e-40ca-bb1f-5ba341a49230</TermId>
        </TermInfo>
      </Terms>
    </ddeb1fd0a9ad4436a96525d34737dc44>
    <_ip_UnifiedCompliancePolicyProperties xmlns="http://schemas.microsoft.com/sharepoint/v3" xsi:nil="true"/>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TaxCatchAll xmlns="662745e8-e224-48e8-a2e3-254862b8c2f5">
      <Value>10</Value>
      <Value>9</Value>
      <Value>8</Value>
      <Value>7</Value>
      <Value>6</Value>
    </TaxCatchAll>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CCC</TermName>
          <TermId xmlns="http://schemas.microsoft.com/office/infopath/2007/PartnerControls">56fb4ae0-68c5-4508-b0e5-c5babc6316fa</TermId>
        </TermInfo>
      </Terms>
    </fe59e9859d6a491389c5b03567f5dda5>
    <Team xmlns="662745e8-e224-48e8-a2e3-254862b8c2f5">Climate Change Committee</Team>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ff0485df-0575-416f-802f-e999165821b7</TermId>
        </TermInfo>
      </Terms>
    </n7493b4506bf40e28c373b1e51a33445>
  </documentManagement>
</p:properties>
</file>

<file path=customXml/itemProps1.xml><?xml version="1.0" encoding="utf-8"?>
<ds:datastoreItem xmlns:ds="http://schemas.openxmlformats.org/officeDocument/2006/customXml" ds:itemID="{2CA6AFF9-321D-4668-8924-52D371020752}"/>
</file>

<file path=customXml/itemProps2.xml><?xml version="1.0" encoding="utf-8"?>
<ds:datastoreItem xmlns:ds="http://schemas.openxmlformats.org/officeDocument/2006/customXml" ds:itemID="{6D2D17B8-A045-4F04-8EDA-E4267738BF10}"/>
</file>

<file path=customXml/itemProps3.xml><?xml version="1.0" encoding="utf-8"?>
<ds:datastoreItem xmlns:ds="http://schemas.openxmlformats.org/officeDocument/2006/customXml" ds:itemID="{EFAAD980-BCC7-47D7-8F34-2B85F3A6C1FF}"/>
</file>

<file path=customXml/itemProps4.xml><?xml version="1.0" encoding="utf-8"?>
<ds:datastoreItem xmlns:ds="http://schemas.openxmlformats.org/officeDocument/2006/customXml" ds:itemID="{7DC6DF6E-3B4C-4B90-817E-38C333464D82}"/>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4</vt:i4>
      </vt:variant>
    </vt:vector>
  </HeadingPairs>
  <TitlesOfParts>
    <vt:vector size="4" baseType="lpstr">
      <vt:lpstr>Contents</vt:lpstr>
      <vt:lpstr>2 Key Findings &gt;&gt;</vt:lpstr>
      <vt:lpstr>2.1</vt:lpstr>
      <vt:lpstr>2.2</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2026-05-13T12:35:32Z</dcterms:created>
  <dcterms:modified xsi:type="dcterms:W3CDTF">2026-05-15T11:02:51Z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0x010100A5BF1C78D9F64B679A5EBDE1C6598EBC0100D4FF3CCC2A2E6F4D9F9705FB5D716C67</vt:lpwstr>
  </property>
</Properties>
</file>